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79" r:id="rId4"/>
    <p:sldId id="262" r:id="rId5"/>
    <p:sldId id="280" r:id="rId6"/>
    <p:sldId id="286" r:id="rId7"/>
    <p:sldId id="258" r:id="rId8"/>
    <p:sldId id="263" r:id="rId9"/>
    <p:sldId id="282" r:id="rId10"/>
    <p:sldId id="272" r:id="rId11"/>
    <p:sldId id="281" r:id="rId12"/>
    <p:sldId id="283" r:id="rId13"/>
    <p:sldId id="285" r:id="rId14"/>
    <p:sldId id="273" r:id="rId15"/>
    <p:sldId id="276" r:id="rId16"/>
    <p:sldId id="277" r:id="rId17"/>
    <p:sldId id="264" r:id="rId18"/>
    <p:sldId id="278" r:id="rId19"/>
    <p:sldId id="265" r:id="rId20"/>
    <p:sldId id="266" r:id="rId21"/>
    <p:sldId id="267" r:id="rId22"/>
    <p:sldId id="275" r:id="rId23"/>
    <p:sldId id="271" r:id="rId24"/>
    <p:sldId id="284" r:id="rId25"/>
    <p:sldId id="287" r:id="rId26"/>
    <p:sldId id="288" r:id="rId27"/>
    <p:sldId id="289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9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1024-7DC7-4679-9404-F026B8F5B3B9}" type="datetimeFigureOut">
              <a:rPr lang="en-US" smtClean="0"/>
              <a:pPr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811D9-936B-454C-849A-1FE1CC5439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1024-7DC7-4679-9404-F026B8F5B3B9}" type="datetimeFigureOut">
              <a:rPr lang="en-US" smtClean="0"/>
              <a:pPr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811D9-936B-454C-849A-1FE1CC5439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1024-7DC7-4679-9404-F026B8F5B3B9}" type="datetimeFigureOut">
              <a:rPr lang="en-US" smtClean="0"/>
              <a:pPr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811D9-936B-454C-849A-1FE1CC5439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1024-7DC7-4679-9404-F026B8F5B3B9}" type="datetimeFigureOut">
              <a:rPr lang="en-US" smtClean="0"/>
              <a:pPr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811D9-936B-454C-849A-1FE1CC5439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1024-7DC7-4679-9404-F026B8F5B3B9}" type="datetimeFigureOut">
              <a:rPr lang="en-US" smtClean="0"/>
              <a:pPr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811D9-936B-454C-849A-1FE1CC5439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1024-7DC7-4679-9404-F026B8F5B3B9}" type="datetimeFigureOut">
              <a:rPr lang="en-US" smtClean="0"/>
              <a:pPr/>
              <a:t>12/13/2018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811D9-936B-454C-849A-1FE1CC5439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1024-7DC7-4679-9404-F026B8F5B3B9}" type="datetimeFigureOut">
              <a:rPr lang="en-US" smtClean="0"/>
              <a:pPr/>
              <a:t>12/13/2018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811D9-936B-454C-849A-1FE1CC5439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1024-7DC7-4679-9404-F026B8F5B3B9}" type="datetimeFigureOut">
              <a:rPr lang="en-US" smtClean="0"/>
              <a:pPr/>
              <a:t>12/13/2018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811D9-936B-454C-849A-1FE1CC5439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1024-7DC7-4679-9404-F026B8F5B3B9}" type="datetimeFigureOut">
              <a:rPr lang="en-US" smtClean="0"/>
              <a:pPr/>
              <a:t>12/13/2018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811D9-936B-454C-849A-1FE1CC5439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1024-7DC7-4679-9404-F026B8F5B3B9}" type="datetimeFigureOut">
              <a:rPr lang="en-US" smtClean="0"/>
              <a:pPr/>
              <a:t>12/13/2018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811D9-936B-454C-849A-1FE1CC5439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61024-7DC7-4679-9404-F026B8F5B3B9}" type="datetimeFigureOut">
              <a:rPr lang="en-US" smtClean="0"/>
              <a:pPr/>
              <a:t>12/13/2018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811D9-936B-454C-849A-1FE1CC5439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61024-7DC7-4679-9404-F026B8F5B3B9}" type="datetimeFigureOut">
              <a:rPr lang="en-US" smtClean="0"/>
              <a:pPr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811D9-936B-454C-849A-1FE1CC5439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 smtClean="0">
                <a:solidFill>
                  <a:srgbClr val="FF0000"/>
                </a:solidFill>
              </a:rPr>
              <a:t>РЕДЕФИНИСАЊЕ БЕЗБЕДНОСТИ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sz="3300" dirty="0" smtClean="0">
                <a:cs typeface="Times New Roman" pitchFamily="18" charset="0"/>
              </a:rPr>
              <a:t>Појам  « </a:t>
            </a:r>
            <a:r>
              <a:rPr lang="ru-RU" sz="3300" b="1" dirty="0" smtClean="0">
                <a:cs typeface="Times New Roman" pitchFamily="18" charset="0"/>
              </a:rPr>
              <a:t>БЕЗБЕДНОСТ</a:t>
            </a:r>
            <a:r>
              <a:rPr lang="ru-RU" sz="3300" dirty="0" smtClean="0">
                <a:cs typeface="Times New Roman" pitchFamily="18" charset="0"/>
              </a:rPr>
              <a:t>» се дуго дефинисао само са становишта војне доктрине, а </a:t>
            </a:r>
            <a:r>
              <a:rPr lang="ru-RU" sz="3300" b="1" dirty="0" smtClean="0">
                <a:solidFill>
                  <a:srgbClr val="FF0000"/>
                </a:solidFill>
                <a:cs typeface="Times New Roman" pitchFamily="18" charset="0"/>
              </a:rPr>
              <a:t>безбедност посматрала као заштита територијалног суверенитета и интегритета</a:t>
            </a:r>
            <a:r>
              <a:rPr lang="ru-RU" sz="3300" b="1" dirty="0" smtClean="0">
                <a:cs typeface="Times New Roman" pitchFamily="18" charset="0"/>
              </a:rPr>
              <a:t>,</a:t>
            </a:r>
            <a:r>
              <a:rPr lang="ru-RU" sz="3300" dirty="0" smtClean="0">
                <a:cs typeface="Times New Roman" pitchFamily="18" charset="0"/>
              </a:rPr>
              <a:t> те се сматрало да ју је могуће остварити само увећањем властите војне моћи или приступањем одговарајућим савезима чиме се искључује или смањује могућност пораза у оружаним сукобима. Односно, </a:t>
            </a:r>
            <a:r>
              <a:rPr lang="ru-RU" sz="3300" b="1" dirty="0" smtClean="0">
                <a:solidFill>
                  <a:srgbClr val="FF0000"/>
                </a:solidFill>
                <a:cs typeface="Times New Roman" pitchFamily="18" charset="0"/>
              </a:rPr>
              <a:t>схватање безбедности се своди на успостављање равнотеже између војне претње и властите војне способности да се на њу одговори и своди на стратегију националне и државне </a:t>
            </a:r>
            <a:r>
              <a:rPr lang="sr-Cyrl-RS" sz="3300" b="1" dirty="0" smtClean="0">
                <a:solidFill>
                  <a:srgbClr val="FF0000"/>
                </a:solidFill>
                <a:cs typeface="Times New Roman" pitchFamily="18" charset="0"/>
              </a:rPr>
              <a:t>безбедности</a:t>
            </a:r>
            <a:r>
              <a:rPr lang="sr-Cyrl-RS" b="1" dirty="0" smtClean="0">
                <a:solidFill>
                  <a:srgbClr val="FF0000"/>
                </a:solidFill>
                <a:cs typeface="Times New Roman" pitchFamily="18" charset="0"/>
              </a:rPr>
              <a:t>.</a:t>
            </a:r>
            <a:endParaRPr lang="en-US" b="1" dirty="0">
              <a:solidFill>
                <a:srgbClr val="FF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b="1" dirty="0" smtClean="0"/>
              <a:t>Безбедност животне средине </a:t>
            </a:r>
            <a:r>
              <a:rPr lang="ru-RU" b="1" dirty="0" smtClean="0">
                <a:solidFill>
                  <a:srgbClr val="FF0000"/>
                </a:solidFill>
              </a:rPr>
              <a:t>(environmental security</a:t>
            </a:r>
            <a:r>
              <a:rPr lang="ru-RU" dirty="0" smtClean="0"/>
              <a:t>) се односи на проучавање: </a:t>
            </a:r>
            <a:r>
              <a:rPr lang="ru-RU" b="1" dirty="0" smtClean="0"/>
              <a:t>фундаменталних узрока који доводе до загађења, деградације елемената животне средине, недостатка чисте пијаће воде и енергената, неухрањености, високе стопе морталитета одојчади и мајки, изложеност обољењима и болестима са фаталним исходом, као и ризик од појаве поплава, пожара, земљотреса, цунамија, циклона, суше и глади, односно питање преживљавања једних а адаптације других лица (Bamett, 2001). </a:t>
            </a:r>
          </a:p>
          <a:p>
            <a:pPr algn="just"/>
            <a:r>
              <a:rPr lang="ru-RU" b="1" dirty="0" smtClean="0"/>
              <a:t>Услед наведених, претежно еколошких проблема, настају претње политичкој стабилности, које у различитом степену доприносе повећаној нестабилности у одређеним областима уз могући настанак конфликата.</a:t>
            </a:r>
            <a:r>
              <a:rPr lang="ru-RU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Два примера показују разлику између </a:t>
            </a:r>
            <a:r>
              <a:rPr lang="ru-RU" b="1" dirty="0" smtClean="0">
                <a:solidFill>
                  <a:srgbClr val="FF0000"/>
                </a:solidFill>
              </a:rPr>
              <a:t>еколошке и безбедности животне средине</a:t>
            </a:r>
            <a:r>
              <a:rPr lang="ru-RU" dirty="0" smtClean="0"/>
              <a:t>. Уколико држава изврши инвазију на другу државу, било због потраге за додатним природним ресурсима било ради заштите, одбране или осигурања континуираног приступа ресурсима, у том случају држава стреми </a:t>
            </a:r>
            <a:r>
              <a:rPr lang="ru-RU" b="1" dirty="0" smtClean="0">
                <a:solidFill>
                  <a:srgbClr val="FF0000"/>
                </a:solidFill>
              </a:rPr>
              <a:t>безбедности своје животне средине</a:t>
            </a:r>
            <a:r>
              <a:rPr lang="ru-RU" dirty="0" smtClean="0"/>
              <a:t>. Током историје, ова оправдања су се често појављивала и сматрају се уобичајеним узроком </a:t>
            </a:r>
            <a:r>
              <a:rPr lang="sr-Cyrl-RS" dirty="0" smtClean="0"/>
              <a:t>рата.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Мере  конзервације </a:t>
            </a:r>
            <a:r>
              <a:rPr lang="ru-RU" dirty="0" smtClean="0"/>
              <a:t>- После нафтног ембарга 1973. године многе индустријски развијене земље предузеле су мере на </a:t>
            </a:r>
            <a:r>
              <a:rPr lang="ru-RU" b="1" dirty="0" smtClean="0">
                <a:solidFill>
                  <a:srgbClr val="FF0000"/>
                </a:solidFill>
              </a:rPr>
              <a:t>очувању енергетских извора. </a:t>
            </a:r>
            <a:r>
              <a:rPr lang="ru-RU" dirty="0" smtClean="0"/>
              <a:t>Тим поводом, Сједињене Америчке Државе прописале су смањење потрошње нафте. Тада је донет и пропис којим се смањује порез потрошачима који се определе за алтернативне изворе енергије, као што су енергија </a:t>
            </a:r>
            <a:r>
              <a:rPr lang="sr-Cyrl-RS" dirty="0" smtClean="0"/>
              <a:t>Сунца, ветра и воде - </a:t>
            </a:r>
            <a:r>
              <a:rPr lang="sr-Cyrl-RS" b="1" dirty="0" smtClean="0">
                <a:solidFill>
                  <a:srgbClr val="FF0000"/>
                </a:solidFill>
              </a:rPr>
              <a:t>ЕКОЛОШКА БЕЗБЕДНОСТ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Концепт безбедности животне средине, као и еколошке безбедности, формулисан је тако да би се </a:t>
            </a:r>
            <a:r>
              <a:rPr lang="ru-RU" b="1" dirty="0" smtClean="0"/>
              <a:t>еколошка питања подигла на ниво високе политике</a:t>
            </a:r>
            <a:r>
              <a:rPr lang="ru-RU" dirty="0" smtClean="0"/>
              <a:t>, односно студије безбедности, и несумњиво представља ширу дефиницију безбедности него што је традиционално национална војна дефиниција. </a:t>
            </a:r>
            <a:r>
              <a:rPr lang="ru-RU" b="1" dirty="0" smtClean="0"/>
              <a:t>Безбедност животне средине представља смањење или превенцију рата или оружаних сукоба који произлазе из еколошких промена, природних несрећа, ерозије одрживог капацитета планете, као и еколошких последица рата. С друге стране, </a:t>
            </a:r>
            <a:r>
              <a:rPr lang="ru-RU" b="1" dirty="0" smtClean="0">
                <a:solidFill>
                  <a:srgbClr val="FF0000"/>
                </a:solidFill>
              </a:rPr>
              <a:t>концепт одрживог развоја и конзервације ресурса лежи у сржи концепта еколошке безбедности.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 smtClean="0"/>
              <a:t>Историјска перспектива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/>
              <a:t>Проучавања еколошке безбедности од 1950-их година када су почела разматрања веза између промена у животној средини и безбедности. </a:t>
            </a:r>
            <a:r>
              <a:rPr lang="sr-Cyrl-RS" dirty="0" smtClean="0"/>
              <a:t>Поводом 20-годишњице </a:t>
            </a:r>
            <a:r>
              <a:rPr lang="sr-Cyrl-RS" b="1" dirty="0" smtClean="0"/>
              <a:t>(1969</a:t>
            </a:r>
            <a:r>
              <a:rPr lang="sr-Cyrl-RS" dirty="0" smtClean="0"/>
              <a:t>), оформљен </a:t>
            </a:r>
            <a:r>
              <a:rPr lang="sr-Cyrl-RS" b="1" dirty="0" smtClean="0"/>
              <a:t>је Одбор за изазове савременог друштва (</a:t>
            </a:r>
            <a:r>
              <a:rPr lang="en-US" b="1" dirty="0" smtClean="0"/>
              <a:t>C</a:t>
            </a:r>
            <a:r>
              <a:rPr lang="en-US" dirty="0" smtClean="0"/>
              <a:t>ommittee on the Challenges of Modern Society) </a:t>
            </a:r>
            <a:r>
              <a:rPr lang="sr-Cyrl-RS" dirty="0" smtClean="0"/>
              <a:t>као научно-истраживачки комитет у оквиру </a:t>
            </a:r>
            <a:r>
              <a:rPr lang="sr-Cyrl-RS" b="1" dirty="0" smtClean="0"/>
              <a:t>НАТО-а.</a:t>
            </a:r>
            <a:r>
              <a:rPr lang="sr-Cyrl-R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На I Светској конференцији УН-а о животној средини у Стокхолму, 1972. године</a:t>
            </a:r>
            <a:r>
              <a:rPr lang="ru-RU" dirty="0" smtClean="0"/>
              <a:t>, дат је предуслов за остваривање </a:t>
            </a:r>
            <a:r>
              <a:rPr lang="ru-RU" b="1" dirty="0" smtClean="0"/>
              <a:t>еколошке безбедности </a:t>
            </a:r>
            <a:r>
              <a:rPr lang="ru-RU" dirty="0" smtClean="0"/>
              <a:t>указивањем на обим деградације животне средине и загађење на глобалном нивоу. 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На Хелсиншкој конференцији о безбедности и сарадњи у Европи 1975. године</a:t>
            </a:r>
            <a:r>
              <a:rPr lang="ru-RU" dirty="0" smtClean="0"/>
              <a:t>, животна средина је истакнута као кључни елемент у агенди безбедности. </a:t>
            </a:r>
            <a:r>
              <a:rPr lang="ru-RU" b="1" dirty="0" smtClean="0">
                <a:solidFill>
                  <a:srgbClr val="FF0000"/>
                </a:solidFill>
              </a:rPr>
              <a:t>Завршни акт Конференције садржао је посебан део посвећен заштити животне средине</a:t>
            </a:r>
            <a:r>
              <a:rPr lang="ru-RU" dirty="0" smtClean="0"/>
              <a:t>. Неки аналитичари сматрају да су ова документа од посебног значаја </a:t>
            </a:r>
            <a:r>
              <a:rPr lang="ru-RU" b="1" dirty="0" smtClean="0"/>
              <a:t>за међународну еколошку безбедност.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Генерална скупштина УН, 1983. –Светска  Комисија за животну средину и развој- Брундтландова комисија, Извештај “ </a:t>
            </a:r>
            <a:r>
              <a:rPr lang="sr-Cyrl-RS" b="1" dirty="0" smtClean="0">
                <a:solidFill>
                  <a:srgbClr val="FF0000"/>
                </a:solidFill>
              </a:rPr>
              <a:t>Наша заједничка будућност</a:t>
            </a:r>
            <a:r>
              <a:rPr lang="sr-Cyrl-RS" b="1" dirty="0" smtClean="0"/>
              <a:t>” - 1987</a:t>
            </a:r>
            <a:r>
              <a:rPr lang="sr-Cyrl-RS" dirty="0" smtClean="0"/>
              <a:t>.- последице услед демографског и економског развоја</a:t>
            </a:r>
          </a:p>
          <a:p>
            <a:r>
              <a:rPr lang="sr-Cyrl-RS" dirty="0" smtClean="0"/>
              <a:t>Термин “</a:t>
            </a:r>
            <a:r>
              <a:rPr lang="sr-Cyrl-RS" b="1" dirty="0" smtClean="0">
                <a:solidFill>
                  <a:srgbClr val="FF0000"/>
                </a:solidFill>
              </a:rPr>
              <a:t>ОДРЖИВИ РАЗВОЈ</a:t>
            </a:r>
            <a:r>
              <a:rPr lang="sr-Cyrl-RS" dirty="0" smtClean="0"/>
              <a:t>”, 1990. Министарска конференција у Бергену.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sr-Cyrl-RS" dirty="0" smtClean="0"/>
              <a:t>Термин еколошка безбедност (</a:t>
            </a:r>
            <a:r>
              <a:rPr lang="en-US" i="1" dirty="0" smtClean="0"/>
              <a:t>ecological security) </a:t>
            </a:r>
            <a:r>
              <a:rPr lang="sr-Cyrl-RS" i="1" dirty="0" smtClean="0"/>
              <a:t>увела је Генерална скупштина </a:t>
            </a:r>
            <a:r>
              <a:rPr lang="ru-RU" dirty="0" smtClean="0"/>
              <a:t>УН, када је на предлог Михаила Горбачова усвојила „</a:t>
            </a:r>
            <a:r>
              <a:rPr lang="ru-RU" b="1" dirty="0" smtClean="0">
                <a:solidFill>
                  <a:srgbClr val="FF0000"/>
                </a:solidFill>
              </a:rPr>
              <a:t>Резолуцију о међународној еколошкој безбедности“ 1987. године као реакције на чернобиљску еколошку и људску трагедију</a:t>
            </a:r>
            <a:r>
              <a:rPr lang="ru-RU" dirty="0" smtClean="0">
                <a:solidFill>
                  <a:srgbClr val="FF0000"/>
                </a:solidFill>
              </a:rPr>
              <a:t>. </a:t>
            </a:r>
            <a:r>
              <a:rPr lang="ru-RU" dirty="0" smtClean="0"/>
              <a:t>Светска комисија за животну средину и развој (</a:t>
            </a:r>
            <a:r>
              <a:rPr lang="ru-RU" dirty="0" smtClean="0">
                <a:solidFill>
                  <a:srgbClr val="FF0000"/>
                </a:solidFill>
              </a:rPr>
              <a:t>тзв. Брундтландова комисије</a:t>
            </a:r>
            <a:r>
              <a:rPr lang="ru-RU" dirty="0" smtClean="0"/>
              <a:t>) у свом извештају „</a:t>
            </a:r>
            <a:r>
              <a:rPr lang="ru-RU" dirty="0" smtClean="0">
                <a:solidFill>
                  <a:srgbClr val="FF0000"/>
                </a:solidFill>
              </a:rPr>
              <a:t>Наша заједничка будућност</a:t>
            </a:r>
            <a:r>
              <a:rPr lang="ru-RU" dirty="0" smtClean="0"/>
              <a:t>” предлаже да се „</a:t>
            </a:r>
            <a:r>
              <a:rPr lang="ru-RU" b="1" dirty="0" smtClean="0"/>
              <a:t>појам безбедности, који се традиционално схвата у смислу политичких и националних претњи суверенитету, прошири како би укључио све веће утицаје еколошког притиска</a:t>
            </a:r>
          </a:p>
          <a:p>
            <a:pPr algn="just"/>
            <a:r>
              <a:rPr lang="ru-RU" b="1" dirty="0" smtClean="0"/>
              <a:t>– локално, национално, регионално и глобално</a:t>
            </a:r>
            <a:r>
              <a:rPr lang="ru-RU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Концепт еколошке безбедности се даље развија и помиње у </a:t>
            </a:r>
            <a:r>
              <a:rPr lang="ru-RU" b="1" dirty="0" smtClean="0"/>
              <a:t>Декларацији земаља чланица Варшавског пакта „Последице трке у наоружавању по животну средину и други аспекти еколошке безбедности</a:t>
            </a:r>
            <a:r>
              <a:rPr lang="ru-RU" dirty="0" smtClean="0"/>
              <a:t>“ од 16. јула 1988. год. (</a:t>
            </a:r>
            <a:r>
              <a:rPr lang="ru-RU" i="1" dirty="0" smtClean="0"/>
              <a:t>Pravda, Moscow, 17 July 1988 .)</a:t>
            </a:r>
          </a:p>
          <a:p>
            <a:pPr algn="just"/>
            <a:r>
              <a:rPr lang="ru-RU" b="1" dirty="0" smtClean="0"/>
              <a:t>У Закону о безбедности Русије (1992</a:t>
            </a:r>
            <a:r>
              <a:rPr lang="ru-RU" dirty="0" smtClean="0"/>
              <a:t>), уз војни, једнако су третирани и економски, социјални, информациони као и еколошки аспект безбедности 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 smtClean="0"/>
              <a:t>Приступи ЕБ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Чери (Cherry) сматра да у дефинисању еколошке безбедности постоје три приступа. </a:t>
            </a:r>
            <a:r>
              <a:rPr lang="ru-RU" b="1" dirty="0" smtClean="0">
                <a:solidFill>
                  <a:srgbClr val="FF0000"/>
                </a:solidFill>
              </a:rPr>
              <a:t>Први, природно-центрични (</a:t>
            </a:r>
            <a:r>
              <a:rPr lang="ru-RU" b="1" i="1" dirty="0" smtClean="0">
                <a:solidFill>
                  <a:srgbClr val="FF0000"/>
                </a:solidFill>
              </a:rPr>
              <a:t>nature-centric</a:t>
            </a:r>
            <a:r>
              <a:rPr lang="ru-RU" i="1" dirty="0" smtClean="0"/>
              <a:t>) полази од схватања природе као </a:t>
            </a:r>
            <a:r>
              <a:rPr lang="ru-RU" dirty="0" smtClean="0"/>
              <a:t>посебног ентитета и екологије као науке која се бави односима између организама и</a:t>
            </a:r>
            <a:r>
              <a:rPr lang="sr-Latn-RS" dirty="0" smtClean="0"/>
              <a:t> </a:t>
            </a:r>
            <a:r>
              <a:rPr lang="ru-RU" dirty="0" smtClean="0"/>
              <a:t>њиховог окружења, па </a:t>
            </a:r>
            <a:r>
              <a:rPr lang="ru-RU" b="1" dirty="0" smtClean="0">
                <a:solidFill>
                  <a:srgbClr val="FF0000"/>
                </a:solidFill>
              </a:rPr>
              <a:t>еколошка безбедност треба да се бави одржавањем оптималног односа међу организмима, односно питањима права животиња, правним положајем природе, и односом између људи и природе.</a:t>
            </a:r>
            <a:r>
              <a:rPr lang="ru-RU" dirty="0" smtClean="0"/>
              <a:t> (</a:t>
            </a:r>
            <a:r>
              <a:rPr lang="en-US" b="1" dirty="0" smtClean="0"/>
              <a:t>W. A. Cherry, What is Ecological Security? </a:t>
            </a:r>
            <a:r>
              <a:rPr lang="en-US" b="1" i="1" dirty="0" smtClean="0"/>
              <a:t>Peace Research, Vol. 27, No. 2 (May 1995), pp. 87 - 89</a:t>
            </a:r>
            <a:r>
              <a:rPr lang="ru-RU" b="1" dirty="0" smtClean="0"/>
              <a:t>)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/>
              <a:t>Најстарији и можда најразвијенији правац у развоју мисли о безбедности, </a:t>
            </a:r>
            <a:r>
              <a:rPr lang="ru-RU" dirty="0" smtClean="0"/>
              <a:t>је  </a:t>
            </a:r>
            <a:r>
              <a:rPr lang="ru-RU" b="1" i="1" dirty="0" smtClean="0">
                <a:solidFill>
                  <a:srgbClr val="FF0000"/>
                </a:solidFill>
              </a:rPr>
              <a:t>реалистички </a:t>
            </a:r>
            <a:r>
              <a:rPr lang="ru-RU" b="1" i="1" dirty="0">
                <a:solidFill>
                  <a:srgbClr val="FF0000"/>
                </a:solidFill>
              </a:rPr>
              <a:t>приступ</a:t>
            </a:r>
            <a:r>
              <a:rPr lang="ru-RU" i="1" dirty="0"/>
              <a:t>. У оквиру њега издиференцирало се неколико струја, те </a:t>
            </a:r>
            <a:r>
              <a:rPr lang="ru-RU" i="1" dirty="0" smtClean="0"/>
              <a:t>се </a:t>
            </a:r>
            <a:r>
              <a:rPr lang="ru-RU" dirty="0" smtClean="0"/>
              <a:t>разликују</a:t>
            </a:r>
            <a:r>
              <a:rPr lang="ru-RU" dirty="0"/>
              <a:t>: традиционални реалисти, </a:t>
            </a:r>
            <a:r>
              <a:rPr lang="ru-RU" dirty="0" smtClean="0"/>
              <a:t>неореалисти,структуралисти,неоструктурал</a:t>
            </a:r>
            <a:r>
              <a:rPr lang="sr-Latn-RS" dirty="0" smtClean="0"/>
              <a:t>-</a:t>
            </a:r>
            <a:r>
              <a:rPr lang="ru-RU" dirty="0" smtClean="0"/>
              <a:t>исти и др. </a:t>
            </a:r>
            <a:r>
              <a:rPr lang="ru-RU" dirty="0"/>
              <a:t>За све „струје унутар главног </a:t>
            </a:r>
            <a:r>
              <a:rPr lang="ru-RU" dirty="0" smtClean="0"/>
              <a:t>тока“ </a:t>
            </a:r>
            <a:r>
              <a:rPr lang="ru-RU" dirty="0"/>
              <a:t>је заједничко да </a:t>
            </a:r>
            <a:r>
              <a:rPr lang="ru-RU" dirty="0" smtClean="0"/>
              <a:t>је </a:t>
            </a:r>
            <a:r>
              <a:rPr lang="sr-Cyrl-RS" b="1" dirty="0" smtClean="0">
                <a:solidFill>
                  <a:srgbClr val="FF0000"/>
                </a:solidFill>
              </a:rPr>
              <a:t>референтни </a:t>
            </a:r>
            <a:r>
              <a:rPr lang="sr-Cyrl-RS" b="1" dirty="0">
                <a:solidFill>
                  <a:srgbClr val="FF0000"/>
                </a:solidFill>
              </a:rPr>
              <a:t>објекат безбедности </a:t>
            </a:r>
            <a:r>
              <a:rPr lang="sr-Cyrl-RS" b="1" dirty="0" smtClean="0">
                <a:solidFill>
                  <a:srgbClr val="FF0000"/>
                </a:solidFill>
              </a:rPr>
              <a:t>држава.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Други приступ је оријентисан ка људима (</a:t>
            </a:r>
            <a:r>
              <a:rPr lang="ru-RU" b="1" i="1" dirty="0" smtClean="0">
                <a:solidFill>
                  <a:srgbClr val="FF0000"/>
                </a:solidFill>
              </a:rPr>
              <a:t>human-centric</a:t>
            </a:r>
            <a:r>
              <a:rPr lang="ru-RU" i="1" dirty="0" smtClean="0"/>
              <a:t>), </a:t>
            </a:r>
            <a:r>
              <a:rPr lang="ru-RU" b="1" i="1" dirty="0" smtClean="0">
                <a:solidFill>
                  <a:srgbClr val="FF0000"/>
                </a:solidFill>
              </a:rPr>
              <a:t>а тумачење еколошке безбедности заснива се на човеку као кориснику </a:t>
            </a:r>
            <a:r>
              <a:rPr lang="ru-RU" b="1" dirty="0" smtClean="0">
                <a:solidFill>
                  <a:srgbClr val="FF0000"/>
                </a:solidFill>
              </a:rPr>
              <a:t>и контролору природе</a:t>
            </a:r>
            <a:r>
              <a:rPr lang="ru-RU" dirty="0" smtClean="0"/>
              <a:t>. Основу тумачења еколошке безбедности овог приступа чине проблеми везани за природне ресурсе, </a:t>
            </a:r>
            <a:r>
              <a:rPr lang="ru-RU" b="1" dirty="0" smtClean="0">
                <a:solidFill>
                  <a:srgbClr val="FF0000"/>
                </a:solidFill>
              </a:rPr>
              <a:t>тзв. „еколошке избеглице</a:t>
            </a:r>
            <a:r>
              <a:rPr lang="ru-RU" dirty="0" smtClean="0"/>
              <a:t>“ и сукобе народа у вези са животном средином, као и </a:t>
            </a:r>
            <a:r>
              <a:rPr lang="ru-RU" b="1" dirty="0" smtClean="0">
                <a:solidFill>
                  <a:srgbClr val="FF0000"/>
                </a:solidFill>
              </a:rPr>
              <a:t>улога међународних владиних и не владиних организација </a:t>
            </a:r>
            <a:r>
              <a:rPr lang="ru-RU" dirty="0" smtClean="0"/>
              <a:t>у креирању међународне безбедности кроз креирање политика и </a:t>
            </a:r>
            <a:r>
              <a:rPr lang="sr-Cyrl-RS" dirty="0" smtClean="0"/>
              <a:t>међународног права.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Трећи приступ најбоље може да се опише као </a:t>
            </a:r>
            <a:r>
              <a:rPr lang="ru-RU" b="1" dirty="0" smtClean="0">
                <a:solidFill>
                  <a:srgbClr val="FF0000"/>
                </a:solidFill>
              </a:rPr>
              <a:t>еклектичан (изабрати најбоље</a:t>
            </a:r>
            <a:r>
              <a:rPr lang="ru-RU" dirty="0" smtClean="0">
                <a:solidFill>
                  <a:srgbClr val="FF0000"/>
                </a:solidFill>
              </a:rPr>
              <a:t>)</a:t>
            </a:r>
            <a:r>
              <a:rPr lang="ru-RU" dirty="0" smtClean="0"/>
              <a:t>. Он настоји да допринесе општем увиду у феномен еколошке безбедности,узимајући у обзир међузависност између животних форми, екосистема, социјалог система,</a:t>
            </a:r>
            <a:r>
              <a:rPr lang="sr-Cyrl-RS" dirty="0" smtClean="0"/>
              <a:t> индивидуа и техничког система</a:t>
            </a:r>
            <a:r>
              <a:rPr lang="sr-Latn-R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sr-Cyrl-RS" b="1" dirty="0" smtClean="0">
                <a:solidFill>
                  <a:srgbClr val="FF0000"/>
                </a:solidFill>
              </a:rPr>
              <a:t>Русија</a:t>
            </a:r>
            <a:r>
              <a:rPr lang="sr-Cyrl-RS" b="1" dirty="0" smtClean="0"/>
              <a:t>-</a:t>
            </a:r>
            <a:r>
              <a:rPr lang="sr-Cyrl-RS" dirty="0" smtClean="0"/>
              <a:t> </a:t>
            </a:r>
            <a:r>
              <a:rPr lang="ru-RU" dirty="0" smtClean="0"/>
              <a:t>дефинисање овог концепта у смислу узрочно-последичних веза са: глобалним изазовима као што су проблеми загађења, нуклеарне претње, међународном правно-нормативном праксом, одрживим развојем проучавање веза са нанотехнологијом и правним аспектом, конципирање упутстава, примера, прописа, планова и закона 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КИНА</a:t>
            </a:r>
            <a:r>
              <a:rPr lang="ru-RU" dirty="0" smtClean="0"/>
              <a:t>- еколошке процене ризика, пејзажну екологију и еколошку равнотежу 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САД - ЕПА</a:t>
            </a:r>
            <a:r>
              <a:rPr lang="ru-RU" dirty="0" smtClean="0"/>
              <a:t>, еколошка процена ризика, стање квалитета ваздуха, воде, земљишта, екосистема, затим климатске промене, одрживи развој, управљање отпадом    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 smtClean="0"/>
              <a:t>УГРОЖАВАЊЕ ЕБ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Облици и узроци угрожавања еколошке безбедности су бројни и обично се</a:t>
            </a:r>
            <a:r>
              <a:rPr lang="sr-Latn-RS" dirty="0" smtClean="0"/>
              <a:t> </a:t>
            </a:r>
            <a:r>
              <a:rPr lang="ru-RU" dirty="0" smtClean="0"/>
              <a:t>групишу у две групе. </a:t>
            </a:r>
          </a:p>
          <a:p>
            <a:pPr algn="just"/>
            <a:r>
              <a:rPr lang="ru-RU" b="1" i="1" dirty="0" smtClean="0">
                <a:solidFill>
                  <a:srgbClr val="FF0000"/>
                </a:solidFill>
              </a:rPr>
              <a:t>Прву чине облици и узроци угрожавања на које човек не може да</a:t>
            </a:r>
            <a:r>
              <a:rPr lang="sr-Latn-RS" b="1" i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утиче,</a:t>
            </a:r>
            <a:r>
              <a:rPr lang="ru-RU" dirty="0" smtClean="0"/>
              <a:t> (природне опасности- природне катастрофе) </a:t>
            </a:r>
            <a:r>
              <a:rPr lang="ru-RU" i="1" dirty="0" smtClean="0">
                <a:solidFill>
                  <a:schemeClr val="accent1"/>
                </a:solidFill>
              </a:rPr>
              <a:t>другу облици угрожавања на које човек утиче; </a:t>
            </a:r>
            <a:r>
              <a:rPr lang="ru-RU" i="1" dirty="0" smtClean="0"/>
              <a:t> </a:t>
            </a:r>
          </a:p>
          <a:p>
            <a:pPr algn="just"/>
            <a:r>
              <a:rPr lang="ru-RU" i="1" dirty="0" smtClean="0"/>
              <a:t>Полазећи од друге групе,</a:t>
            </a:r>
            <a:r>
              <a:rPr lang="sr-Latn-RS" i="1" dirty="0" smtClean="0"/>
              <a:t> </a:t>
            </a:r>
            <a:r>
              <a:rPr lang="ru-RU" dirty="0" smtClean="0"/>
              <a:t>односно сазнања да еколошка безбедност може бити нарушена људским деловањем</a:t>
            </a:r>
            <a:r>
              <a:rPr lang="sr-Latn-RS" dirty="0" smtClean="0"/>
              <a:t> </a:t>
            </a:r>
            <a:r>
              <a:rPr lang="sr-Cyrl-RS" dirty="0" smtClean="0"/>
              <a:t>услед: </a:t>
            </a:r>
            <a:r>
              <a:rPr lang="sr-Cyrl-RS" b="1" dirty="0" smtClean="0">
                <a:solidFill>
                  <a:schemeClr val="accent1"/>
                </a:solidFill>
              </a:rPr>
              <a:t>незнања, инцидената, лошег управљања, лошег пројектовања, због узрока који</a:t>
            </a:r>
            <a:r>
              <a:rPr lang="sr-Latn-RS" b="1" dirty="0" smtClean="0">
                <a:solidFill>
                  <a:schemeClr val="accent1"/>
                </a:solidFill>
              </a:rPr>
              <a:t> </a:t>
            </a:r>
            <a:r>
              <a:rPr lang="ru-RU" b="1" dirty="0" smtClean="0">
                <a:solidFill>
                  <a:schemeClr val="accent1"/>
                </a:solidFill>
              </a:rPr>
              <a:t>се налазе унутар или изван државних граница, Жана Хајди Хекер (Hecker) је одређује</a:t>
            </a:r>
            <a:r>
              <a:rPr lang="sr-Latn-RS" b="1" dirty="0" smtClean="0">
                <a:solidFill>
                  <a:schemeClr val="accent1"/>
                </a:solidFill>
              </a:rPr>
              <a:t> </a:t>
            </a:r>
            <a:r>
              <a:rPr lang="ru-RU" b="1" dirty="0" smtClean="0">
                <a:solidFill>
                  <a:schemeClr val="accent1"/>
                </a:solidFill>
              </a:rPr>
              <a:t>као минимизирање антропогених претњи функционалном интегритету биосфере, а</a:t>
            </a:r>
            <a:r>
              <a:rPr lang="sr-Latn-RS" b="1" dirty="0" smtClean="0">
                <a:solidFill>
                  <a:schemeClr val="accent1"/>
                </a:solidFill>
              </a:rPr>
              <a:t> </a:t>
            </a:r>
            <a:r>
              <a:rPr lang="ru-RU" b="1" dirty="0" smtClean="0">
                <a:solidFill>
                  <a:schemeClr val="accent1"/>
                </a:solidFill>
              </a:rPr>
              <a:t>самим тим и претњи човечанству које од ње зависе</a:t>
            </a:r>
            <a:r>
              <a:rPr lang="sr-Latn-RS" b="1" dirty="0" smtClean="0">
                <a:solidFill>
                  <a:schemeClr val="accent1"/>
                </a:solidFill>
              </a:rPr>
              <a:t>.</a:t>
            </a:r>
            <a:endParaRPr lang="en-US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 smtClean="0">
                <a:solidFill>
                  <a:srgbClr val="FF0000"/>
                </a:solidFill>
              </a:rPr>
              <a:t>ТЕМЕ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Научни делокруг о животној средини  </a:t>
            </a:r>
            <a:r>
              <a:rPr lang="sr-Cyrl-RS" dirty="0" smtClean="0"/>
              <a:t>и еколошкој безбедности </a:t>
            </a:r>
            <a:r>
              <a:rPr lang="ru-RU" dirty="0" smtClean="0"/>
              <a:t>често укључује следеће теме [Buzan </a:t>
            </a:r>
            <a:r>
              <a:rPr lang="ru-RU" i="1" dirty="0" smtClean="0"/>
              <a:t>et al. 1998: 74–75] </a:t>
            </a:r>
          </a:p>
          <a:p>
            <a:r>
              <a:rPr lang="ru-RU" i="1" dirty="0" smtClean="0"/>
              <a:t>1</a:t>
            </a:r>
            <a:r>
              <a:rPr lang="ru-RU" b="1" i="1" dirty="0" smtClean="0"/>
              <a:t>. разарање екосистема </a:t>
            </a:r>
            <a:r>
              <a:rPr lang="ru-RU" i="1" dirty="0" smtClean="0"/>
              <a:t>(климатске про</a:t>
            </a:r>
            <a:r>
              <a:rPr lang="ru-RU" dirty="0" smtClean="0"/>
              <a:t>мене; губитак биодиверзитета, обешумљавање, дезертификација, ерозија земљишта; смањење озонског омотача; загађење); </a:t>
            </a:r>
          </a:p>
          <a:p>
            <a:r>
              <a:rPr lang="ru-RU" dirty="0" smtClean="0"/>
              <a:t>2. </a:t>
            </a:r>
            <a:r>
              <a:rPr lang="ru-RU" b="1" i="1" dirty="0" smtClean="0"/>
              <a:t>енергетски проблеми </a:t>
            </a:r>
            <a:r>
              <a:rPr lang="ru-RU" dirty="0" smtClean="0"/>
              <a:t>(нуклеарна енергија, транспорт нафте, хемијска индустрија, оскудица, неравномерна расподела; </a:t>
            </a:r>
          </a:p>
          <a:p>
            <a:r>
              <a:rPr lang="ru-RU" dirty="0" smtClean="0"/>
              <a:t>3. </a:t>
            </a:r>
            <a:r>
              <a:rPr lang="ru-RU" b="1" i="1" dirty="0" smtClean="0"/>
              <a:t>популациони проблеми </a:t>
            </a:r>
            <a:r>
              <a:rPr lang="ru-RU" i="1" dirty="0" smtClean="0"/>
              <a:t>(раст становништ</a:t>
            </a:r>
            <a:r>
              <a:rPr lang="ru-RU" dirty="0" smtClean="0"/>
              <a:t>ва, потрошња изнад постојећих капацитета, епидемије, лоши здрав ствени услови, смањење стопе писмености, неконтролисане миграције, неуправљива урбанизација); </a:t>
            </a:r>
          </a:p>
          <a:p>
            <a:r>
              <a:rPr lang="ru-RU" dirty="0" smtClean="0"/>
              <a:t>4. </a:t>
            </a:r>
            <a:r>
              <a:rPr lang="ru-RU" b="1" i="1" dirty="0" smtClean="0"/>
              <a:t>проблеми везани са храном </a:t>
            </a:r>
            <a:r>
              <a:rPr lang="ru-RU" i="1" dirty="0" smtClean="0"/>
              <a:t>(сиромаштво, </a:t>
            </a:r>
            <a:r>
              <a:rPr lang="ru-RU" dirty="0" smtClean="0"/>
              <a:t>глад, прекомерна потрошња, болести повезани с екстремима; губитак плодне земље и водних ресурса; епидемије и лоше здравствено стање; оскудица, неједнака расподела); </a:t>
            </a:r>
          </a:p>
          <a:p>
            <a:r>
              <a:rPr lang="ru-RU" dirty="0" smtClean="0"/>
              <a:t>5. </a:t>
            </a:r>
            <a:r>
              <a:rPr lang="ru-RU" b="1" i="1" dirty="0" smtClean="0"/>
              <a:t>економски проблеми </a:t>
            </a:r>
            <a:r>
              <a:rPr lang="ru-RU" i="1" dirty="0" smtClean="0"/>
              <a:t>(заштита неод</a:t>
            </a:r>
            <a:r>
              <a:rPr lang="ru-RU" dirty="0" smtClean="0"/>
              <a:t>рживе производње, друштвена несигурност, која води ка цикличном и хегемонистичком колапсу, структуралним асиметријама и неједнакости);  </a:t>
            </a:r>
          </a:p>
          <a:p>
            <a:r>
              <a:rPr lang="ru-RU" dirty="0" smtClean="0"/>
              <a:t>6. </a:t>
            </a:r>
            <a:r>
              <a:rPr lang="ru-RU" b="1" i="1" dirty="0" smtClean="0"/>
              <a:t>грађански немири </a:t>
            </a:r>
            <a:r>
              <a:rPr lang="ru-RU" i="1" dirty="0" smtClean="0"/>
              <a:t>(еколошка штета изазвана ратом, насиље повезано </a:t>
            </a:r>
            <a:r>
              <a:rPr lang="sr-Cyrl-RS" dirty="0" smtClean="0"/>
              <a:t>с еколошком деградацијом).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 smtClean="0">
                <a:solidFill>
                  <a:srgbClr val="FF0000"/>
                </a:solidFill>
              </a:rPr>
              <a:t>КАТАСТРОФА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357188" algn="just">
              <a:lnSpc>
                <a:spcPct val="90000"/>
              </a:lnSpc>
              <a:buFontTx/>
              <a:buNone/>
            </a:pPr>
            <a:r>
              <a:rPr lang="sr-Cyrl-CS" b="1" i="1" dirty="0" smtClean="0">
                <a:solidFill>
                  <a:schemeClr val="hlink"/>
                </a:solidFill>
              </a:rPr>
              <a:t>Катастрофа</a:t>
            </a:r>
            <a:r>
              <a:rPr lang="sr-Cyrl-CS" b="1" dirty="0" smtClean="0"/>
              <a:t> је стање које настаје када последице хазарда по одређене делове друштва (губици, повреде, економски губици) превазилазе способности тог друштва да им се на одговарајући начин одупре.</a:t>
            </a:r>
          </a:p>
          <a:p>
            <a:pPr marL="0" indent="357188" algn="just">
              <a:lnSpc>
                <a:spcPct val="90000"/>
              </a:lnSpc>
              <a:buFontTx/>
              <a:buNone/>
            </a:pPr>
            <a:r>
              <a:rPr lang="sr-Cyrl-CS" b="1" dirty="0" smtClean="0"/>
              <a:t>Фраза  </a:t>
            </a:r>
            <a:r>
              <a:rPr lang="sr-Cyrl-CS" b="1" dirty="0" smtClean="0">
                <a:solidFill>
                  <a:schemeClr val="hlink"/>
                </a:solidFill>
              </a:rPr>
              <a:t>«природна катастрофа</a:t>
            </a:r>
            <a:r>
              <a:rPr lang="sr-Cyrl-CS" b="1" dirty="0" smtClean="0"/>
              <a:t>», која је у широкој употреби и међу стручњацима и уопште, често изазива забуну и предмет је полемика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r-Cyrl-RS" sz="3200" b="1" dirty="0" smtClean="0"/>
              <a:t>Закон о смањењу ризика од катастрофа и управљању ванредним ситуацијама</a:t>
            </a:r>
            <a:br>
              <a:rPr lang="sr-Cyrl-RS" sz="3200" b="1" dirty="0" smtClean="0"/>
            </a:br>
            <a:r>
              <a:rPr lang="sr-Cyrl-RS" sz="3200" b="1" dirty="0" smtClean="0"/>
              <a:t>2018.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sr-Cyrl-RS" dirty="0" smtClean="0"/>
              <a:t>кат</a:t>
            </a:r>
            <a:r>
              <a:rPr lang="en-US" dirty="0" smtClean="0"/>
              <a:t>a</a:t>
            </a:r>
            <a:r>
              <a:rPr lang="sr-Cyrl-RS" dirty="0" smtClean="0"/>
              <a:t>строфа</a:t>
            </a:r>
            <a:r>
              <a:rPr lang="en-US" dirty="0" smtClean="0"/>
              <a:t> </a:t>
            </a:r>
            <a:r>
              <a:rPr lang="sr-Cyrl-RS" dirty="0" smtClean="0"/>
              <a:t>представља</a:t>
            </a:r>
            <a:r>
              <a:rPr lang="en-US" dirty="0" smtClean="0"/>
              <a:t> </a:t>
            </a:r>
            <a:r>
              <a:rPr lang="sr-Cyrl-RS" dirty="0" smtClean="0"/>
              <a:t>ел</a:t>
            </a:r>
            <a:r>
              <a:rPr lang="en-US" dirty="0" smtClean="0"/>
              <a:t>e</a:t>
            </a:r>
            <a:r>
              <a:rPr lang="sr-Cyrl-RS" dirty="0" smtClean="0"/>
              <a:t>ментарну</a:t>
            </a:r>
            <a:r>
              <a:rPr lang="en-US" dirty="0" smtClean="0"/>
              <a:t> </a:t>
            </a:r>
            <a:r>
              <a:rPr lang="sr-Cyrl-RS" dirty="0" smtClean="0"/>
              <a:t>непог</a:t>
            </a:r>
            <a:r>
              <a:rPr lang="en-US" dirty="0" smtClean="0"/>
              <a:t>o</a:t>
            </a:r>
            <a:r>
              <a:rPr lang="sr-Cyrl-RS" dirty="0" smtClean="0"/>
              <a:t>ду</a:t>
            </a:r>
            <a:r>
              <a:rPr lang="en-US" dirty="0" smtClean="0"/>
              <a:t> </a:t>
            </a:r>
            <a:r>
              <a:rPr lang="sr-Cyrl-RS" dirty="0" smtClean="0"/>
              <a:t>или</a:t>
            </a:r>
            <a:r>
              <a:rPr lang="en-US" dirty="0" smtClean="0"/>
              <a:t> </a:t>
            </a:r>
            <a:r>
              <a:rPr lang="sr-Cyrl-RS" dirty="0" smtClean="0"/>
              <a:t>техничко</a:t>
            </a:r>
            <a:r>
              <a:rPr lang="en-US" dirty="0" smtClean="0"/>
              <a:t> - </a:t>
            </a:r>
            <a:r>
              <a:rPr lang="sr-Cyrl-RS" dirty="0" smtClean="0"/>
              <a:t>технол</a:t>
            </a:r>
            <a:r>
              <a:rPr lang="en-US" dirty="0" smtClean="0"/>
              <a:t>o</a:t>
            </a:r>
            <a:r>
              <a:rPr lang="sr-Cyrl-RS" dirty="0" smtClean="0"/>
              <a:t>шку</a:t>
            </a:r>
            <a:r>
              <a:rPr lang="en-US" dirty="0" smtClean="0"/>
              <a:t> </a:t>
            </a:r>
            <a:r>
              <a:rPr lang="sr-Cyrl-RS" dirty="0" smtClean="0"/>
              <a:t>несрећу</a:t>
            </a:r>
            <a:r>
              <a:rPr lang="en-US" dirty="0" smtClean="0"/>
              <a:t> </a:t>
            </a:r>
            <a:r>
              <a:rPr lang="sr-Cyrl-RS" dirty="0" smtClean="0"/>
              <a:t>чије</a:t>
            </a:r>
            <a:r>
              <a:rPr lang="en-US" dirty="0" smtClean="0"/>
              <a:t> </a:t>
            </a:r>
            <a:r>
              <a:rPr lang="sr-Cyrl-RS" dirty="0" smtClean="0"/>
              <a:t>последице</a:t>
            </a:r>
            <a:r>
              <a:rPr lang="en-US" dirty="0" smtClean="0"/>
              <a:t> </a:t>
            </a:r>
            <a:r>
              <a:rPr lang="sr-Cyrl-RS" dirty="0" smtClean="0"/>
              <a:t>угрожав</a:t>
            </a:r>
            <a:r>
              <a:rPr lang="en-US" dirty="0" smtClean="0"/>
              <a:t>a</a:t>
            </a:r>
            <a:r>
              <a:rPr lang="sr-Cyrl-RS" dirty="0" smtClean="0"/>
              <a:t>ју</a:t>
            </a:r>
            <a:r>
              <a:rPr lang="en-US" dirty="0" smtClean="0"/>
              <a:t> </a:t>
            </a:r>
            <a:r>
              <a:rPr lang="sr-Cyrl-RS" dirty="0" smtClean="0"/>
              <a:t>безбедност</a:t>
            </a:r>
            <a:r>
              <a:rPr lang="en-US" dirty="0" smtClean="0"/>
              <a:t>, </a:t>
            </a:r>
            <a:r>
              <a:rPr lang="sr-Cyrl-RS" dirty="0" smtClean="0"/>
              <a:t>живот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здравље</a:t>
            </a:r>
            <a:r>
              <a:rPr lang="en-US" dirty="0" smtClean="0"/>
              <a:t> </a:t>
            </a:r>
            <a:r>
              <a:rPr lang="sr-Cyrl-RS" dirty="0" smtClean="0"/>
              <a:t>већ</a:t>
            </a:r>
            <a:r>
              <a:rPr lang="en-US" dirty="0" smtClean="0"/>
              <a:t>e</a:t>
            </a:r>
            <a:r>
              <a:rPr lang="sr-Cyrl-RS" dirty="0" smtClean="0"/>
              <a:t>г</a:t>
            </a:r>
            <a:r>
              <a:rPr lang="en-US" dirty="0" smtClean="0"/>
              <a:t> </a:t>
            </a:r>
            <a:r>
              <a:rPr lang="sr-Cyrl-RS" dirty="0" smtClean="0"/>
              <a:t>броја</a:t>
            </a:r>
            <a:r>
              <a:rPr lang="en-US" dirty="0" smtClean="0"/>
              <a:t> </a:t>
            </a:r>
            <a:r>
              <a:rPr lang="sr-Cyrl-RS" dirty="0" smtClean="0"/>
              <a:t>људи</a:t>
            </a:r>
            <a:r>
              <a:rPr lang="en-US" dirty="0" smtClean="0"/>
              <a:t>, </a:t>
            </a:r>
            <a:r>
              <a:rPr lang="sr-Cyrl-RS" dirty="0" smtClean="0"/>
              <a:t>материјална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културна</a:t>
            </a:r>
            <a:r>
              <a:rPr lang="en-US" dirty="0" smtClean="0"/>
              <a:t> </a:t>
            </a:r>
            <a:r>
              <a:rPr lang="sr-Cyrl-RS" dirty="0" smtClean="0"/>
              <a:t>добра</a:t>
            </a:r>
            <a:r>
              <a:rPr lang="en-US" dirty="0" smtClean="0"/>
              <a:t> </a:t>
            </a:r>
            <a:r>
              <a:rPr lang="sr-Cyrl-RS" dirty="0" smtClean="0"/>
              <a:t>или</a:t>
            </a:r>
            <a:r>
              <a:rPr lang="en-US" dirty="0" smtClean="0"/>
              <a:t> </a:t>
            </a:r>
            <a:r>
              <a:rPr lang="sr-Cyrl-RS" dirty="0" smtClean="0"/>
              <a:t>животну</a:t>
            </a:r>
            <a:r>
              <a:rPr lang="en-US" dirty="0" smtClean="0"/>
              <a:t> </a:t>
            </a:r>
            <a:r>
              <a:rPr lang="sr-Cyrl-RS" dirty="0" smtClean="0"/>
              <a:t>средину</a:t>
            </a:r>
            <a:r>
              <a:rPr lang="en-US" dirty="0" smtClean="0"/>
              <a:t> </a:t>
            </a:r>
            <a:r>
              <a:rPr lang="sr-Cyrl-RS" dirty="0" smtClean="0"/>
              <a:t>у</a:t>
            </a:r>
            <a:r>
              <a:rPr lang="en-US" dirty="0" smtClean="0"/>
              <a:t> </a:t>
            </a:r>
            <a:r>
              <a:rPr lang="sr-Cyrl-RS" dirty="0" smtClean="0"/>
              <a:t>већ</a:t>
            </a:r>
            <a:r>
              <a:rPr lang="en-US" dirty="0" smtClean="0"/>
              <a:t>e</a:t>
            </a:r>
            <a:r>
              <a:rPr lang="sr-Cyrl-RS" dirty="0" smtClean="0"/>
              <a:t>м</a:t>
            </a:r>
            <a:r>
              <a:rPr lang="en-US" dirty="0" smtClean="0"/>
              <a:t> </a:t>
            </a:r>
            <a:r>
              <a:rPr lang="sr-Cyrl-RS" dirty="0" smtClean="0"/>
              <a:t>обиму</a:t>
            </a:r>
            <a:r>
              <a:rPr lang="en-US" dirty="0" smtClean="0"/>
              <a:t>, </a:t>
            </a:r>
            <a:r>
              <a:rPr lang="sr-Cyrl-RS" dirty="0" smtClean="0"/>
              <a:t>а</a:t>
            </a:r>
            <a:r>
              <a:rPr lang="en-US" dirty="0" smtClean="0"/>
              <a:t> </a:t>
            </a:r>
            <a:r>
              <a:rPr lang="sr-Cyrl-RS" dirty="0" smtClean="0"/>
              <a:t>чији</a:t>
            </a:r>
            <a:r>
              <a:rPr lang="en-US" dirty="0" smtClean="0"/>
              <a:t> </a:t>
            </a:r>
            <a:r>
              <a:rPr lang="sr-Cyrl-RS" dirty="0" smtClean="0"/>
              <a:t>настан</a:t>
            </a:r>
            <a:r>
              <a:rPr lang="en-US" dirty="0" smtClean="0"/>
              <a:t>a</a:t>
            </a:r>
            <a:r>
              <a:rPr lang="sr-Cyrl-RS" dirty="0" smtClean="0"/>
              <a:t>к</a:t>
            </a:r>
            <a:r>
              <a:rPr lang="en-US" dirty="0" smtClean="0"/>
              <a:t> </a:t>
            </a:r>
            <a:r>
              <a:rPr lang="sr-Cyrl-RS" dirty="0" smtClean="0"/>
              <a:t>или</a:t>
            </a:r>
            <a:r>
              <a:rPr lang="en-US" dirty="0" smtClean="0"/>
              <a:t> </a:t>
            </a:r>
            <a:r>
              <a:rPr lang="sr-Cyrl-RS" dirty="0" smtClean="0"/>
              <a:t>последице</a:t>
            </a:r>
            <a:r>
              <a:rPr lang="en-US" dirty="0" smtClean="0"/>
              <a:t> </a:t>
            </a:r>
            <a:r>
              <a:rPr lang="sr-Cyrl-RS" dirty="0" smtClean="0"/>
              <a:t>није</a:t>
            </a:r>
            <a:r>
              <a:rPr lang="en-US" dirty="0" smtClean="0"/>
              <a:t> </a:t>
            </a:r>
            <a:r>
              <a:rPr lang="sr-Cyrl-RS" dirty="0" smtClean="0"/>
              <a:t>могуће</a:t>
            </a:r>
            <a:r>
              <a:rPr lang="en-US" dirty="0" smtClean="0"/>
              <a:t> </a:t>
            </a:r>
            <a:r>
              <a:rPr lang="sr-Cyrl-RS" dirty="0" smtClean="0"/>
              <a:t>спречити</a:t>
            </a:r>
            <a:r>
              <a:rPr lang="en-US" dirty="0" smtClean="0"/>
              <a:t> </a:t>
            </a:r>
            <a:r>
              <a:rPr lang="sr-Cyrl-RS" dirty="0" smtClean="0"/>
              <a:t>или</a:t>
            </a:r>
            <a:r>
              <a:rPr lang="en-US" dirty="0" smtClean="0"/>
              <a:t> </a:t>
            </a:r>
            <a:r>
              <a:rPr lang="sr-Cyrl-RS" smtClean="0"/>
              <a:t>отклонити</a:t>
            </a:r>
            <a:r>
              <a:rPr lang="en-US" smtClean="0"/>
              <a:t> </a:t>
            </a:r>
            <a:r>
              <a:rPr lang="sr-Cyrl-RS" dirty="0" smtClean="0"/>
              <a:t>редовним</a:t>
            </a:r>
            <a:r>
              <a:rPr lang="en-US" dirty="0" smtClean="0"/>
              <a:t> </a:t>
            </a:r>
            <a:r>
              <a:rPr lang="sr-Cyrl-RS" dirty="0" smtClean="0"/>
              <a:t>деловањем</a:t>
            </a:r>
            <a:r>
              <a:rPr lang="en-US" dirty="0" smtClean="0"/>
              <a:t> </a:t>
            </a:r>
            <a:r>
              <a:rPr lang="sr-Cyrl-RS" dirty="0" smtClean="0"/>
              <a:t>надлежних</a:t>
            </a:r>
            <a:r>
              <a:rPr lang="en-US" dirty="0" smtClean="0"/>
              <a:t> </a:t>
            </a:r>
            <a:r>
              <a:rPr lang="sr-Cyrl-RS" dirty="0" smtClean="0"/>
              <a:t>орган</a:t>
            </a:r>
            <a:r>
              <a:rPr lang="en-US" dirty="0" smtClean="0"/>
              <a:t>a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служби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 smtClean="0"/>
              <a:t>Опасност/катастрофа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357188" algn="just">
              <a:lnSpc>
                <a:spcPct val="80000"/>
              </a:lnSpc>
              <a:buFontTx/>
              <a:buNone/>
            </a:pPr>
            <a:r>
              <a:rPr lang="sr-Cyrl-CS" b="1" dirty="0" smtClean="0"/>
              <a:t>Битна је разлика између опасности (хазарда) и катастрофе. </a:t>
            </a:r>
          </a:p>
          <a:p>
            <a:pPr marL="0" indent="357188" algn="just">
              <a:lnSpc>
                <a:spcPct val="80000"/>
              </a:lnSpc>
              <a:buFontTx/>
              <a:buNone/>
            </a:pPr>
            <a:r>
              <a:rPr lang="sr-Cyrl-CS" b="1" dirty="0" smtClean="0">
                <a:solidFill>
                  <a:schemeClr val="hlink"/>
                </a:solidFill>
              </a:rPr>
              <a:t>Катастрофа наступа када друштво бива погођено хазардом, (она дефинише догађај на који друштво не може одговорити постојећим капацитетима).</a:t>
            </a:r>
            <a:r>
              <a:rPr lang="sr-Cyrl-CS" b="1" dirty="0" smtClean="0"/>
              <a:t> </a:t>
            </a:r>
          </a:p>
          <a:p>
            <a:pPr marL="0" indent="357188" algn="just">
              <a:lnSpc>
                <a:spcPct val="80000"/>
              </a:lnSpc>
              <a:buFontTx/>
              <a:buNone/>
            </a:pPr>
            <a:r>
              <a:rPr lang="sr-Cyrl-CS" b="1" dirty="0" smtClean="0"/>
              <a:t>Другим речима, последице катастрофе одређене су степеном повредљивости друштва на хазарде. Та повредљивост није природног карактера. </a:t>
            </a:r>
          </a:p>
          <a:p>
            <a:pPr marL="0" indent="357188" algn="just">
              <a:lnSpc>
                <a:spcPct val="80000"/>
              </a:lnSpc>
              <a:buFontTx/>
              <a:buNone/>
            </a:pPr>
            <a:r>
              <a:rPr lang="sr-Cyrl-CS" b="1" dirty="0" smtClean="0"/>
              <a:t>То је </a:t>
            </a:r>
            <a:r>
              <a:rPr lang="sr-Cyrl-CS" b="1" dirty="0" smtClean="0">
                <a:solidFill>
                  <a:schemeClr val="hlink"/>
                </a:solidFill>
              </a:rPr>
              <a:t>људска димензија катастрофе</a:t>
            </a:r>
            <a:r>
              <a:rPr lang="sr-Cyrl-CS" b="1" dirty="0" smtClean="0"/>
              <a:t> – резултат је бројних економских, социјалних, културних, институционалних, политичких и чак психолошких фактора, који одређују животе људи и обликују окружење, средину у којој они живе.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sr-Cyrl-RS" b="1" i="1" dirty="0" smtClean="0"/>
              <a:t>Традиционални</a:t>
            </a:r>
            <a:r>
              <a:rPr lang="pl-PL" b="1" i="1" dirty="0" smtClean="0"/>
              <a:t> </a:t>
            </a:r>
            <a:r>
              <a:rPr lang="sr-Cyrl-RS" b="1" i="1" dirty="0" smtClean="0"/>
              <a:t>концепт</a:t>
            </a:r>
            <a:r>
              <a:rPr lang="pl-PL" b="1" i="1" dirty="0" smtClean="0"/>
              <a:t> </a:t>
            </a:r>
            <a:r>
              <a:rPr lang="sr-Cyrl-RS" b="1" i="1" dirty="0" smtClean="0"/>
              <a:t>националне</a:t>
            </a:r>
            <a:r>
              <a:rPr lang="pl-PL" b="1" i="1" dirty="0" smtClean="0"/>
              <a:t> </a:t>
            </a:r>
            <a:r>
              <a:rPr lang="sr-Cyrl-RS" b="1" i="1" dirty="0" smtClean="0"/>
              <a:t>безбедности</a:t>
            </a:r>
            <a:r>
              <a:rPr lang="pl-PL" b="1" i="1" dirty="0" smtClean="0"/>
              <a:t> </a:t>
            </a:r>
            <a:r>
              <a:rPr lang="sr-Cyrl-RS" i="1" dirty="0" smtClean="0"/>
              <a:t>који</a:t>
            </a:r>
            <a:r>
              <a:rPr lang="pl-PL" i="1" dirty="0" smtClean="0"/>
              <a:t> </a:t>
            </a:r>
            <a:r>
              <a:rPr lang="sr-Cyrl-RS" i="1" dirty="0" smtClean="0"/>
              <a:t>је</a:t>
            </a:r>
            <a:r>
              <a:rPr lang="pl-PL" i="1" dirty="0" smtClean="0"/>
              <a:t> </a:t>
            </a:r>
            <a:r>
              <a:rPr lang="sr-Cyrl-RS" i="1" dirty="0" smtClean="0"/>
              <a:t>подазумевао</a:t>
            </a:r>
            <a:r>
              <a:rPr lang="pl-PL" i="1" dirty="0" smtClean="0"/>
              <a:t>,</a:t>
            </a:r>
            <a:r>
              <a:rPr lang="sr-Cyrl-RS" b="1" i="1" dirty="0" smtClean="0"/>
              <a:t> </a:t>
            </a:r>
            <a:r>
              <a:rPr lang="sr-Cyrl-RS" dirty="0" smtClean="0"/>
              <a:t>углавном</a:t>
            </a:r>
            <a:r>
              <a:rPr lang="en-US" dirty="0" smtClean="0"/>
              <a:t> </a:t>
            </a:r>
            <a:r>
              <a:rPr lang="sr-Cyrl-RS" dirty="0" smtClean="0"/>
              <a:t>заштиту</a:t>
            </a:r>
            <a:r>
              <a:rPr lang="en-US" dirty="0" smtClean="0"/>
              <a:t> </a:t>
            </a:r>
            <a:r>
              <a:rPr lang="sr-Cyrl-RS" dirty="0" smtClean="0"/>
              <a:t>једне</a:t>
            </a:r>
            <a:r>
              <a:rPr lang="en-US" dirty="0" smtClean="0"/>
              <a:t> </a:t>
            </a:r>
            <a:r>
              <a:rPr lang="sr-Cyrl-RS" dirty="0" smtClean="0"/>
              <a:t>државе</a:t>
            </a:r>
            <a:r>
              <a:rPr lang="en-US" dirty="0" smtClean="0"/>
              <a:t> </a:t>
            </a:r>
            <a:r>
              <a:rPr lang="sr-Cyrl-RS" dirty="0" smtClean="0"/>
              <a:t>од</a:t>
            </a:r>
            <a:r>
              <a:rPr lang="en-US" dirty="0" smtClean="0"/>
              <a:t> </a:t>
            </a:r>
            <a:r>
              <a:rPr lang="sr-Cyrl-RS" dirty="0" smtClean="0"/>
              <a:t>свих</a:t>
            </a:r>
            <a:r>
              <a:rPr lang="en-US" dirty="0" smtClean="0"/>
              <a:t> </a:t>
            </a:r>
            <a:r>
              <a:rPr lang="sr-Cyrl-RS" dirty="0" smtClean="0"/>
              <a:t>војних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невојних</a:t>
            </a:r>
            <a:r>
              <a:rPr lang="en-US" dirty="0" smtClean="0"/>
              <a:t> </a:t>
            </a:r>
            <a:r>
              <a:rPr lang="sr-Cyrl-RS" dirty="0" smtClean="0"/>
              <a:t>опасности</a:t>
            </a:r>
            <a:r>
              <a:rPr lang="en-US" dirty="0" smtClean="0"/>
              <a:t> </a:t>
            </a:r>
            <a:r>
              <a:rPr lang="sr-Cyrl-RS" dirty="0" smtClean="0"/>
              <a:t>које долазе</a:t>
            </a:r>
            <a:r>
              <a:rPr lang="vi-VN" dirty="0" smtClean="0"/>
              <a:t> </a:t>
            </a:r>
            <a:r>
              <a:rPr lang="sr-Cyrl-RS" dirty="0" smtClean="0"/>
              <a:t>изван</a:t>
            </a:r>
            <a:r>
              <a:rPr lang="vi-VN" dirty="0" smtClean="0"/>
              <a:t> </a:t>
            </a:r>
            <a:r>
              <a:rPr lang="sr-Cyrl-RS" dirty="0" smtClean="0"/>
              <a:t>њених</a:t>
            </a:r>
            <a:r>
              <a:rPr lang="vi-VN" dirty="0" smtClean="0"/>
              <a:t> </a:t>
            </a:r>
            <a:r>
              <a:rPr lang="sr-Cyrl-RS" dirty="0" smtClean="0"/>
              <a:t>граница</a:t>
            </a:r>
            <a:r>
              <a:rPr lang="vi-VN" dirty="0" smtClean="0"/>
              <a:t>, </a:t>
            </a:r>
            <a:r>
              <a:rPr lang="sr-Cyrl-RS" dirty="0" smtClean="0"/>
              <a:t>из</a:t>
            </a:r>
            <a:r>
              <a:rPr lang="vi-VN" dirty="0" smtClean="0"/>
              <a:t> </a:t>
            </a:r>
            <a:r>
              <a:rPr lang="sr-Cyrl-RS" dirty="0" smtClean="0"/>
              <a:t>међународног</a:t>
            </a:r>
            <a:r>
              <a:rPr lang="vi-VN" dirty="0" smtClean="0"/>
              <a:t> </a:t>
            </a:r>
            <a:r>
              <a:rPr lang="sr-Cyrl-RS" dirty="0" smtClean="0"/>
              <a:t>окружења</a:t>
            </a:r>
            <a:r>
              <a:rPr lang="vi-VN" dirty="0" smtClean="0"/>
              <a:t>, </a:t>
            </a:r>
            <a:r>
              <a:rPr lang="sr-Cyrl-RS" dirty="0" smtClean="0"/>
              <a:t>постао</a:t>
            </a:r>
            <a:r>
              <a:rPr lang="vi-VN" dirty="0" smtClean="0"/>
              <a:t> </a:t>
            </a:r>
            <a:r>
              <a:rPr lang="sr-Cyrl-RS" b="1" dirty="0" smtClean="0"/>
              <a:t>је</a:t>
            </a:r>
            <a:r>
              <a:rPr lang="vi-VN" b="1" dirty="0" smtClean="0"/>
              <a:t> </a:t>
            </a:r>
            <a:r>
              <a:rPr lang="sr-Cyrl-RS" b="1" dirty="0" smtClean="0"/>
              <a:t> превазиђен</a:t>
            </a:r>
            <a:r>
              <a:rPr lang="pl-PL" b="1" dirty="0" smtClean="0"/>
              <a:t> </a:t>
            </a:r>
            <a:r>
              <a:rPr lang="sr-Cyrl-RS" dirty="0" smtClean="0"/>
              <a:t>у</a:t>
            </a:r>
            <a:r>
              <a:rPr lang="pl-PL" dirty="0" smtClean="0"/>
              <a:t> </a:t>
            </a:r>
            <a:r>
              <a:rPr lang="sr-Cyrl-RS" dirty="0" smtClean="0"/>
              <a:t>сваком</a:t>
            </a:r>
            <a:r>
              <a:rPr lang="pl-PL" dirty="0" smtClean="0"/>
              <a:t> </a:t>
            </a:r>
            <a:r>
              <a:rPr lang="sr-Cyrl-RS" dirty="0" smtClean="0"/>
              <a:t>погледу</a:t>
            </a:r>
            <a:r>
              <a:rPr lang="pl-PL" dirty="0" smtClean="0"/>
              <a:t>. </a:t>
            </a:r>
            <a:r>
              <a:rPr lang="sr-Cyrl-RS" dirty="0" smtClean="0"/>
              <a:t>У</a:t>
            </a:r>
            <a:r>
              <a:rPr lang="pl-PL" dirty="0" smtClean="0"/>
              <a:t> </a:t>
            </a:r>
            <a:r>
              <a:rPr lang="pl-PL" b="1" dirty="0" smtClean="0"/>
              <a:t>1990-</a:t>
            </a:r>
            <a:r>
              <a:rPr lang="sr-Cyrl-RS" b="1" dirty="0" smtClean="0"/>
              <a:t>им</a:t>
            </a:r>
            <a:r>
              <a:rPr lang="pl-PL" b="1" dirty="0" smtClean="0"/>
              <a:t>, </a:t>
            </a:r>
            <a:r>
              <a:rPr lang="sr-Cyrl-RS" b="1" dirty="0" smtClean="0"/>
              <a:t>многи</a:t>
            </a:r>
            <a:r>
              <a:rPr lang="pl-PL" b="1" dirty="0" smtClean="0"/>
              <a:t> </a:t>
            </a:r>
            <a:r>
              <a:rPr lang="sr-Cyrl-RS" b="1" dirty="0" smtClean="0"/>
              <a:t>истраживачи</a:t>
            </a:r>
            <a:r>
              <a:rPr lang="pl-PL" b="1" dirty="0" smtClean="0"/>
              <a:t> </a:t>
            </a:r>
            <a:r>
              <a:rPr lang="sr-Cyrl-RS" b="1" dirty="0" smtClean="0"/>
              <a:t>у</a:t>
            </a:r>
            <a:r>
              <a:rPr lang="pl-PL" b="1" dirty="0" smtClean="0"/>
              <a:t> </a:t>
            </a:r>
            <a:r>
              <a:rPr lang="sr-Cyrl-RS" b="1" dirty="0" smtClean="0"/>
              <a:t>развијеним земљама</a:t>
            </a:r>
            <a:r>
              <a:rPr lang="en-US" b="1" dirty="0" smtClean="0"/>
              <a:t> </a:t>
            </a:r>
            <a:r>
              <a:rPr lang="sr-Cyrl-RS" b="1" dirty="0" smtClean="0"/>
              <a:t>удаљавају</a:t>
            </a:r>
            <a:r>
              <a:rPr lang="en-US" b="1" dirty="0" smtClean="0"/>
              <a:t> </a:t>
            </a:r>
            <a:r>
              <a:rPr lang="sr-Cyrl-RS" b="1" dirty="0" smtClean="0"/>
              <a:t>се</a:t>
            </a:r>
            <a:r>
              <a:rPr lang="en-US" b="1" dirty="0" smtClean="0"/>
              <a:t> </a:t>
            </a:r>
            <a:r>
              <a:rPr lang="sr-Cyrl-RS" b="1" dirty="0" smtClean="0"/>
              <a:t>од</a:t>
            </a:r>
            <a:r>
              <a:rPr lang="en-US" b="1" dirty="0" smtClean="0"/>
              <a:t> </a:t>
            </a:r>
            <a:r>
              <a:rPr lang="sr-Cyrl-RS" b="1" dirty="0" smtClean="0"/>
              <a:t>уско</a:t>
            </a:r>
            <a:r>
              <a:rPr lang="en-US" b="1" dirty="0" smtClean="0"/>
              <a:t> </a:t>
            </a:r>
            <a:r>
              <a:rPr lang="sr-Cyrl-RS" b="1" dirty="0" smtClean="0"/>
              <a:t>милитаристичког</a:t>
            </a:r>
            <a:r>
              <a:rPr lang="en-US" b="1" dirty="0" smtClean="0"/>
              <a:t> </a:t>
            </a:r>
            <a:r>
              <a:rPr lang="sr-Cyrl-RS" b="1" dirty="0" smtClean="0"/>
              <a:t>разумевања</a:t>
            </a:r>
            <a:r>
              <a:rPr lang="en-US" b="1" dirty="0" smtClean="0"/>
              <a:t> </a:t>
            </a:r>
            <a:r>
              <a:rPr lang="sr-Cyrl-RS" b="1" dirty="0" smtClean="0"/>
              <a:t>механизама претњи</a:t>
            </a:r>
            <a:r>
              <a:rPr lang="en-US" b="1" dirty="0" smtClean="0"/>
              <a:t>, </a:t>
            </a:r>
            <a:r>
              <a:rPr lang="sr-Cyrl-RS" b="1" dirty="0" smtClean="0"/>
              <a:t>рањивости</a:t>
            </a:r>
            <a:r>
              <a:rPr lang="en-US" b="1" dirty="0" smtClean="0"/>
              <a:t> </a:t>
            </a:r>
            <a:r>
              <a:rPr lang="sr-Cyrl-RS" b="1" dirty="0" smtClean="0"/>
              <a:t>и</a:t>
            </a:r>
            <a:r>
              <a:rPr lang="en-US" b="1" dirty="0" smtClean="0"/>
              <a:t> </a:t>
            </a:r>
            <a:r>
              <a:rPr lang="sr-Cyrl-RS" b="1" dirty="0" smtClean="0"/>
              <a:t>одговора</a:t>
            </a:r>
            <a:r>
              <a:rPr lang="en-US" b="1" dirty="0" smtClean="0"/>
              <a:t>.</a:t>
            </a:r>
            <a:r>
              <a:rPr lang="en-US" dirty="0" smtClean="0"/>
              <a:t> </a:t>
            </a:r>
            <a:r>
              <a:rPr lang="sr-Cyrl-RS" b="1" dirty="0" smtClean="0"/>
              <a:t>Разлог</a:t>
            </a:r>
            <a:r>
              <a:rPr lang="en-US" b="1" dirty="0" smtClean="0"/>
              <a:t> </a:t>
            </a:r>
            <a:r>
              <a:rPr lang="sr-Cyrl-RS" b="1" dirty="0" smtClean="0"/>
              <a:t>томе</a:t>
            </a:r>
            <a:r>
              <a:rPr lang="en-US" b="1" dirty="0" smtClean="0"/>
              <a:t> </a:t>
            </a:r>
            <a:r>
              <a:rPr lang="sr-Cyrl-RS" b="1" dirty="0" smtClean="0"/>
              <a:t>лежи</a:t>
            </a:r>
            <a:r>
              <a:rPr lang="en-US" b="1" dirty="0" smtClean="0"/>
              <a:t> </a:t>
            </a:r>
            <a:r>
              <a:rPr lang="sr-Cyrl-RS" b="1" dirty="0" smtClean="0"/>
              <a:t>у</a:t>
            </a:r>
            <a:r>
              <a:rPr lang="en-US" dirty="0" smtClean="0"/>
              <a:t>: </a:t>
            </a:r>
            <a:endParaRPr lang="sr-Cyrl-RS" dirty="0" smtClean="0"/>
          </a:p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sr-Cyrl-RS" b="1" dirty="0" smtClean="0">
                <a:solidFill>
                  <a:srgbClr val="FF0000"/>
                </a:solidFill>
              </a:rPr>
              <a:t>а</a:t>
            </a:r>
            <a:r>
              <a:rPr lang="en-US" b="1" dirty="0" smtClean="0">
                <a:solidFill>
                  <a:srgbClr val="FF0000"/>
                </a:solidFill>
              </a:rPr>
              <a:t>) </a:t>
            </a:r>
            <a:r>
              <a:rPr lang="sr-Cyrl-RS" b="1" dirty="0" smtClean="0">
                <a:solidFill>
                  <a:srgbClr val="FF0000"/>
                </a:solidFill>
              </a:rPr>
              <a:t>стварању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свести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о томе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да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интерактивни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процеси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технолошких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иновација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sr-Cyrl-RS" b="1" dirty="0" smtClean="0">
                <a:solidFill>
                  <a:srgbClr val="FF0000"/>
                </a:solidFill>
              </a:rPr>
              <a:t>економске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глобализације и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деградације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животне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средине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sr-Cyrl-RS" b="1" dirty="0" smtClean="0">
                <a:solidFill>
                  <a:srgbClr val="FF0000"/>
                </a:solidFill>
              </a:rPr>
              <a:t>представљају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нове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изазове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и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пријетњу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људском благостању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и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безбедности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endParaRPr lang="sr-Cyrl-RS" b="1" dirty="0" smtClean="0">
              <a:solidFill>
                <a:srgbClr val="FF0000"/>
              </a:solidFill>
            </a:endParaRPr>
          </a:p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sr-Cyrl-RS" b="1" dirty="0" smtClean="0">
                <a:solidFill>
                  <a:srgbClr val="FF0000"/>
                </a:solidFill>
              </a:rPr>
              <a:t>б</a:t>
            </a:r>
            <a:r>
              <a:rPr lang="en-US" b="1" dirty="0" smtClean="0">
                <a:solidFill>
                  <a:srgbClr val="FF0000"/>
                </a:solidFill>
              </a:rPr>
              <a:t>) </a:t>
            </a:r>
            <a:r>
              <a:rPr lang="sr-Cyrl-RS" b="1" dirty="0" smtClean="0">
                <a:solidFill>
                  <a:srgbClr val="FF0000"/>
                </a:solidFill>
              </a:rPr>
              <a:t>очигледног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пада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вероватноће међудржавних</a:t>
            </a:r>
            <a:r>
              <a:rPr lang="vi-VN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сукоба</a:t>
            </a:r>
            <a:r>
              <a:rPr lang="vi-VN" b="1" dirty="0" smtClean="0">
                <a:solidFill>
                  <a:srgbClr val="FF0000"/>
                </a:solidFill>
              </a:rPr>
              <a:t>, </a:t>
            </a:r>
            <a:r>
              <a:rPr lang="sr-Cyrl-RS" b="1" dirty="0" smtClean="0">
                <a:solidFill>
                  <a:srgbClr val="FF0000"/>
                </a:solidFill>
              </a:rPr>
              <a:t>услед економске међузависности</a:t>
            </a:r>
            <a:r>
              <a:rPr lang="vi-VN" b="1" dirty="0" smtClean="0">
                <a:solidFill>
                  <a:srgbClr val="FF0000"/>
                </a:solidFill>
              </a:rPr>
              <a:t>, </a:t>
            </a:r>
            <a:r>
              <a:rPr lang="sr-Cyrl-RS" b="1" dirty="0" smtClean="0">
                <a:solidFill>
                  <a:srgbClr val="FF0000"/>
                </a:solidFill>
              </a:rPr>
              <a:t>процеса</a:t>
            </a:r>
            <a:r>
              <a:rPr lang="vi-VN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демократизације</a:t>
            </a:r>
            <a:r>
              <a:rPr lang="vi-VN" b="1" dirty="0" smtClean="0">
                <a:solidFill>
                  <a:srgbClr val="FF0000"/>
                </a:solidFill>
              </a:rPr>
              <a:t>, </a:t>
            </a:r>
            <a:r>
              <a:rPr lang="sr-Cyrl-RS" b="1" dirty="0" smtClean="0">
                <a:solidFill>
                  <a:srgbClr val="FF0000"/>
                </a:solidFill>
              </a:rPr>
              <a:t>ширења</a:t>
            </a:r>
            <a:r>
              <a:rPr lang="vi-VN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оружја</a:t>
            </a:r>
            <a:r>
              <a:rPr lang="vi-VN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за</a:t>
            </a:r>
            <a:r>
              <a:rPr lang="vi-VN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масовно уништење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sr-Cyrl-RS" b="1" dirty="0" smtClean="0">
                <a:solidFill>
                  <a:srgbClr val="FF0000"/>
                </a:solidFill>
              </a:rPr>
              <a:t>расту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светске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трговине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и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endParaRPr lang="sr-Cyrl-RS" b="1" dirty="0" smtClean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sr-Cyrl-RS" b="1" dirty="0" smtClean="0">
                <a:solidFill>
                  <a:srgbClr val="FF0000"/>
                </a:solidFill>
              </a:rPr>
              <a:t>ц</a:t>
            </a:r>
            <a:r>
              <a:rPr lang="en-US" b="1" dirty="0" smtClean="0">
                <a:solidFill>
                  <a:srgbClr val="FF0000"/>
                </a:solidFill>
              </a:rPr>
              <a:t>) </a:t>
            </a:r>
            <a:r>
              <a:rPr lang="sr-Cyrl-RS" b="1" dirty="0" smtClean="0">
                <a:solidFill>
                  <a:srgbClr val="FF0000"/>
                </a:solidFill>
              </a:rPr>
              <a:t>на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крају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Хладног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рата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sr-Cyrl-RS" b="1" dirty="0" smtClean="0">
                <a:solidFill>
                  <a:srgbClr val="FF0000"/>
                </a:solidFill>
              </a:rPr>
              <a:t>који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је истовремено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довео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до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смањења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војних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буџета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и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пружио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прилику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да преиспитамо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сигурност</a:t>
            </a:r>
            <a:r>
              <a:rPr lang="en-US" dirty="0" smtClean="0"/>
              <a:t>.</a:t>
            </a:r>
            <a:r>
              <a:rPr lang="sr-Cyrl-RS" b="1" dirty="0" smtClean="0"/>
              <a:t>(</a:t>
            </a:r>
            <a:r>
              <a:rPr lang="en-US" b="1" dirty="0" smtClean="0"/>
              <a:t>OECD</a:t>
            </a:r>
          </a:p>
          <a:p>
            <a:r>
              <a:rPr lang="en-US" b="1" dirty="0" smtClean="0"/>
              <a:t>Development Assistance Committee</a:t>
            </a:r>
            <a:r>
              <a:rPr lang="sr-Cyrl-RS" b="1" dirty="0" smtClean="0"/>
              <a:t>)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Савремени приступ безбедности - </a:t>
            </a:r>
            <a:r>
              <a:rPr lang="ru-RU" sz="2400" b="1" i="1" dirty="0" smtClean="0">
                <a:solidFill>
                  <a:srgbClr val="FF0000"/>
                </a:solidFill>
              </a:rPr>
              <a:t>концепт </a:t>
            </a:r>
            <a:r>
              <a:rPr lang="ru-RU" sz="2400" b="1" i="1" dirty="0">
                <a:solidFill>
                  <a:srgbClr val="FF0000"/>
                </a:solidFill>
              </a:rPr>
              <a:t>свеобухватне безбедности</a:t>
            </a:r>
            <a:r>
              <a:rPr lang="ru-RU" sz="2400" i="1" dirty="0">
                <a:solidFill>
                  <a:srgbClr val="FF0000"/>
                </a:solidFill>
              </a:rPr>
              <a:t>, </a:t>
            </a:r>
            <a:r>
              <a:rPr lang="ru-RU" sz="2400" b="1" i="1" dirty="0" smtClean="0">
                <a:solidFill>
                  <a:srgbClr val="FF0000"/>
                </a:solidFill>
              </a:rPr>
              <a:t>након </a:t>
            </a:r>
            <a:r>
              <a:rPr lang="ru-RU" sz="2400" b="1" i="1" dirty="0">
                <a:solidFill>
                  <a:srgbClr val="FF0000"/>
                </a:solidFill>
              </a:rPr>
              <a:t>хладног рата </a:t>
            </a:r>
            <a:r>
              <a:rPr lang="ru-RU" sz="2400" dirty="0" smtClean="0">
                <a:solidFill>
                  <a:srgbClr val="FF0000"/>
                </a:solidFill>
              </a:rPr>
              <a:t>превазилажење традиционалног </a:t>
            </a:r>
            <a:r>
              <a:rPr lang="ru-RU" sz="2400" dirty="0">
                <a:solidFill>
                  <a:srgbClr val="FF0000"/>
                </a:solidFill>
              </a:rPr>
              <a:t>сагледавања безбедности. 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dirty="0" smtClean="0"/>
              <a:t>У измењеним геополитичким </a:t>
            </a:r>
            <a:r>
              <a:rPr lang="ru-RU" sz="2400" dirty="0"/>
              <a:t>условима безбедносни изазови се не односе више само на </a:t>
            </a:r>
            <a:r>
              <a:rPr lang="ru-RU" sz="2400" dirty="0" smtClean="0"/>
              <a:t>одбрану територије државе, већ су постављени захтеви за посвећивањем веће пажње на: </a:t>
            </a:r>
            <a:r>
              <a:rPr lang="ru-RU" sz="2400" b="1" dirty="0" smtClean="0">
                <a:solidFill>
                  <a:srgbClr val="FF0000"/>
                </a:solidFill>
              </a:rPr>
              <a:t>људска права</a:t>
            </a:r>
            <a:r>
              <a:rPr lang="ru-RU" sz="2400" b="1" dirty="0">
                <a:solidFill>
                  <a:srgbClr val="FF0000"/>
                </a:solidFill>
              </a:rPr>
              <a:t>, политичку стабилност и демократију, културни и верски идентитет, </a:t>
            </a:r>
            <a:r>
              <a:rPr lang="ru-RU" sz="2400" b="1" dirty="0" smtClean="0">
                <a:solidFill>
                  <a:srgbClr val="FF0000"/>
                </a:solidFill>
              </a:rPr>
              <a:t>социјална питања</a:t>
            </a:r>
            <a:r>
              <a:rPr lang="ru-RU" sz="2400" b="1" dirty="0">
                <a:solidFill>
                  <a:srgbClr val="FF0000"/>
                </a:solidFill>
              </a:rPr>
              <a:t>, загађење животне средине, </a:t>
            </a:r>
            <a:r>
              <a:rPr lang="ru-RU" sz="2400" b="1" dirty="0" smtClean="0">
                <a:solidFill>
                  <a:srgbClr val="FF0000"/>
                </a:solidFill>
              </a:rPr>
              <a:t>миграције .</a:t>
            </a:r>
            <a:endParaRPr lang="ru-RU" sz="2400" dirty="0" smtClean="0"/>
          </a:p>
          <a:p>
            <a:pPr algn="just"/>
            <a:r>
              <a:rPr lang="ru-RU" sz="2400" dirty="0" smtClean="0"/>
              <a:t> </a:t>
            </a:r>
            <a:r>
              <a:rPr lang="ru-RU" sz="2400" dirty="0"/>
              <a:t>У оквиру овог концепта сем војних, налазе се </a:t>
            </a:r>
            <a:r>
              <a:rPr lang="ru-RU" sz="2400" dirty="0" smtClean="0"/>
              <a:t>и </a:t>
            </a:r>
            <a:r>
              <a:rPr lang="ru-RU" sz="2400" b="1" dirty="0" smtClean="0">
                <a:solidFill>
                  <a:srgbClr val="FF0000"/>
                </a:solidFill>
              </a:rPr>
              <a:t>социјеталн</a:t>
            </a:r>
            <a:r>
              <a:rPr lang="sr-Cyrl-RS" sz="2400" b="1" dirty="0" smtClean="0">
                <a:solidFill>
                  <a:srgbClr val="FF0000"/>
                </a:solidFill>
              </a:rPr>
              <a:t>и</a:t>
            </a:r>
            <a:r>
              <a:rPr lang="ru-RU" sz="2400" b="1" dirty="0" smtClean="0">
                <a:solidFill>
                  <a:srgbClr val="FF0000"/>
                </a:solidFill>
              </a:rPr>
              <a:t>, </a:t>
            </a:r>
            <a:r>
              <a:rPr lang="ru-RU" sz="2400" b="1" dirty="0">
                <a:solidFill>
                  <a:srgbClr val="FF0000"/>
                </a:solidFill>
              </a:rPr>
              <a:t>еколошки и економски аспекти </a:t>
            </a:r>
            <a:r>
              <a:rPr lang="ru-RU" sz="2400" b="1" dirty="0" smtClean="0">
                <a:solidFill>
                  <a:srgbClr val="FF0000"/>
                </a:solidFill>
              </a:rPr>
              <a:t>безбедности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sr-Cyrl-RS" dirty="0" smtClean="0"/>
              <a:t>Холистички</a:t>
            </a:r>
            <a:r>
              <a:rPr lang="en-US" dirty="0" smtClean="0"/>
              <a:t> </a:t>
            </a:r>
            <a:r>
              <a:rPr lang="sr-Cyrl-RS" dirty="0" smtClean="0"/>
              <a:t>концепт</a:t>
            </a:r>
            <a:r>
              <a:rPr lang="en-US" dirty="0" smtClean="0"/>
              <a:t> </a:t>
            </a:r>
            <a:r>
              <a:rPr lang="sr-Cyrl-RS" dirty="0" smtClean="0"/>
              <a:t>људске</a:t>
            </a:r>
            <a:r>
              <a:rPr lang="en-US" dirty="0" smtClean="0"/>
              <a:t> </a:t>
            </a:r>
            <a:r>
              <a:rPr lang="sr-Cyrl-RS" dirty="0" smtClean="0"/>
              <a:t>безбедности </a:t>
            </a:r>
            <a:r>
              <a:rPr lang="en-US" dirty="0" smtClean="0"/>
              <a:t> </a:t>
            </a:r>
            <a:r>
              <a:rPr lang="sr-Cyrl-RS" dirty="0" smtClean="0"/>
              <a:t>све</a:t>
            </a:r>
            <a:r>
              <a:rPr lang="en-US" dirty="0" smtClean="0"/>
              <a:t> </a:t>
            </a:r>
            <a:r>
              <a:rPr lang="sr-Cyrl-RS" dirty="0" smtClean="0"/>
              <a:t>више добија</a:t>
            </a:r>
            <a:r>
              <a:rPr lang="pl-PL" dirty="0" smtClean="0"/>
              <a:t> </a:t>
            </a:r>
            <a:r>
              <a:rPr lang="sr-Cyrl-RS" dirty="0" smtClean="0"/>
              <a:t>на</a:t>
            </a:r>
            <a:r>
              <a:rPr lang="pl-PL" dirty="0" smtClean="0"/>
              <a:t> </a:t>
            </a:r>
            <a:r>
              <a:rPr lang="sr-Cyrl-RS" dirty="0" smtClean="0"/>
              <a:t>значају</a:t>
            </a:r>
            <a:r>
              <a:rPr lang="pl-PL" dirty="0" smtClean="0"/>
              <a:t>. </a:t>
            </a:r>
            <a:r>
              <a:rPr lang="sr-Cyrl-RS" dirty="0" smtClean="0"/>
              <a:t>Он</a:t>
            </a:r>
            <a:r>
              <a:rPr lang="pl-PL" dirty="0" smtClean="0"/>
              <a:t> </a:t>
            </a:r>
            <a:r>
              <a:rPr lang="sr-Cyrl-RS" dirty="0" smtClean="0"/>
              <a:t>захтева</a:t>
            </a:r>
            <a:r>
              <a:rPr lang="pl-PL" dirty="0" smtClean="0"/>
              <a:t> </a:t>
            </a:r>
            <a:r>
              <a:rPr lang="sr-Cyrl-RS" dirty="0" smtClean="0"/>
              <a:t>укључење</a:t>
            </a:r>
            <a:r>
              <a:rPr lang="pl-PL" dirty="0" smtClean="0"/>
              <a:t> </a:t>
            </a:r>
            <a:r>
              <a:rPr lang="sr-Cyrl-RS" dirty="0" smtClean="0"/>
              <a:t>у</a:t>
            </a:r>
            <a:r>
              <a:rPr lang="pl-PL" dirty="0" smtClean="0"/>
              <a:t> </a:t>
            </a:r>
            <a:r>
              <a:rPr lang="sr-Cyrl-RS" dirty="0" smtClean="0"/>
              <a:t>концепт</a:t>
            </a:r>
            <a:r>
              <a:rPr lang="pl-PL" dirty="0" smtClean="0"/>
              <a:t> </a:t>
            </a:r>
            <a:r>
              <a:rPr lang="sr-Cyrl-RS" dirty="0" smtClean="0"/>
              <a:t>националне безбедности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друге</a:t>
            </a:r>
            <a:r>
              <a:rPr lang="en-US" dirty="0" smtClean="0"/>
              <a:t> </a:t>
            </a:r>
            <a:r>
              <a:rPr lang="sr-Cyrl-RS" dirty="0" smtClean="0"/>
              <a:t>нивое</a:t>
            </a:r>
            <a:r>
              <a:rPr lang="en-US" dirty="0" smtClean="0"/>
              <a:t>, </a:t>
            </a:r>
            <a:r>
              <a:rPr lang="sr-Cyrl-RS" dirty="0" smtClean="0"/>
              <a:t>односно сегменте</a:t>
            </a:r>
            <a:r>
              <a:rPr lang="en-US" dirty="0" smtClean="0"/>
              <a:t> </a:t>
            </a:r>
            <a:r>
              <a:rPr lang="sr-Cyrl-RS" dirty="0" smtClean="0"/>
              <a:t>безбедности</a:t>
            </a:r>
            <a:r>
              <a:rPr lang="en-US" dirty="0" smtClean="0"/>
              <a:t>, </a:t>
            </a:r>
            <a:r>
              <a:rPr lang="sr-Cyrl-RS" dirty="0" smtClean="0"/>
              <a:t>попут: </a:t>
            </a:r>
          </a:p>
          <a:p>
            <a:r>
              <a:rPr lang="sr-Cyrl-RS" b="1" dirty="0" smtClean="0">
                <a:solidFill>
                  <a:srgbClr val="FF0000"/>
                </a:solidFill>
              </a:rPr>
              <a:t>унутрашње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безбедности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sr-Cyrl-RS" b="1" dirty="0" smtClean="0">
                <a:solidFill>
                  <a:srgbClr val="FF0000"/>
                </a:solidFill>
              </a:rPr>
              <a:t>социјалне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sr-Cyrl-RS" b="1" dirty="0" smtClean="0">
                <a:solidFill>
                  <a:srgbClr val="FF0000"/>
                </a:solidFill>
              </a:rPr>
              <a:t>економске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sr-Cyrl-RS" b="1" dirty="0" smtClean="0">
                <a:solidFill>
                  <a:srgbClr val="FF0000"/>
                </a:solidFill>
              </a:rPr>
              <a:t>еколошке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sr-Cyrl-RS" b="1" dirty="0" smtClean="0">
                <a:solidFill>
                  <a:srgbClr val="FF0000"/>
                </a:solidFill>
              </a:rPr>
              <a:t>здравствене безбедности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sr-Cyrl-RS" b="1" dirty="0" smtClean="0">
                <a:solidFill>
                  <a:srgbClr val="FF0000"/>
                </a:solidFill>
              </a:rPr>
              <a:t>цивилне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заштите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sr-Cyrl-RS" b="1" dirty="0" smtClean="0">
                <a:solidFill>
                  <a:srgbClr val="FF0000"/>
                </a:solidFill>
              </a:rPr>
              <a:t>али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и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ниво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људске</a:t>
            </a:r>
            <a:r>
              <a:rPr lang="en-US" b="1" dirty="0" smtClean="0">
                <a:solidFill>
                  <a:srgbClr val="FF0000"/>
                </a:solidFill>
              </a:rPr>
              <a:t>/</a:t>
            </a:r>
            <a:r>
              <a:rPr lang="sr-Cyrl-RS" b="1" dirty="0" smtClean="0">
                <a:solidFill>
                  <a:srgbClr val="FF0000"/>
                </a:solidFill>
              </a:rPr>
              <a:t>хумане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sr-Cyrl-RS" b="1" dirty="0" smtClean="0">
                <a:solidFill>
                  <a:srgbClr val="FF0000"/>
                </a:solidFill>
              </a:rPr>
              <a:t>безбедности.</a:t>
            </a:r>
          </a:p>
          <a:p>
            <a:r>
              <a:rPr lang="sr-Cyrl-RS" dirty="0" smtClean="0"/>
              <a:t>Почетком </a:t>
            </a:r>
            <a:r>
              <a:rPr lang="ru-RU" dirty="0" smtClean="0"/>
              <a:t>осамдесетих година 20. века Ричард Алман (Richard Ullman) један је од првих научника који је захтевао да еколошки фактори буду интегрисани </a:t>
            </a:r>
            <a:r>
              <a:rPr lang="sr-Cyrl-RS" dirty="0" smtClean="0"/>
              <a:t>у концепт безбедности.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+mn-lt"/>
              </a:rPr>
              <a:t>ELEMENTI HB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algn="just"/>
            <a:r>
              <a:rPr lang="en-US" dirty="0" err="1" smtClean="0"/>
              <a:t>Koncept</a:t>
            </a:r>
            <a:r>
              <a:rPr lang="en-US" dirty="0" smtClean="0"/>
              <a:t> </a:t>
            </a:r>
            <a:r>
              <a:rPr lang="en-US" dirty="0" err="1" smtClean="0"/>
              <a:t>ljudske</a:t>
            </a:r>
            <a:r>
              <a:rPr lang="en-US" dirty="0" smtClean="0"/>
              <a:t> </a:t>
            </a:r>
            <a:r>
              <a:rPr lang="en-US" dirty="0" err="1" smtClean="0"/>
              <a:t>bezbjednosti</a:t>
            </a:r>
            <a:r>
              <a:rPr lang="en-US" dirty="0" smtClean="0"/>
              <a:t> </a:t>
            </a:r>
            <a:r>
              <a:rPr lang="en-US" dirty="0" err="1" smtClean="0"/>
              <a:t>posmatra</a:t>
            </a:r>
            <a:r>
              <a:rPr lang="en-US" dirty="0" smtClean="0"/>
              <a:t> </a:t>
            </a:r>
            <a:r>
              <a:rPr lang="en-US" dirty="0" err="1" smtClean="0"/>
              <a:t>stanje</a:t>
            </a:r>
            <a:r>
              <a:rPr lang="en-US" dirty="0" smtClean="0"/>
              <a:t> u </a:t>
            </a:r>
            <a:r>
              <a:rPr lang="en-US" dirty="0" err="1" smtClean="0"/>
              <a:t>sedam</a:t>
            </a:r>
            <a:r>
              <a:rPr lang="en-US" dirty="0" smtClean="0"/>
              <a:t> </a:t>
            </a:r>
            <a:r>
              <a:rPr lang="en-US" dirty="0" err="1" smtClean="0"/>
              <a:t>različitih</a:t>
            </a:r>
            <a:r>
              <a:rPr lang="en-US" dirty="0" smtClean="0"/>
              <a:t> </a:t>
            </a:r>
            <a:r>
              <a:rPr lang="en-US" dirty="0" err="1" smtClean="0"/>
              <a:t>oblasti</a:t>
            </a:r>
            <a:endParaRPr lang="en-US" dirty="0" smtClean="0"/>
          </a:p>
          <a:p>
            <a:pPr algn="just"/>
            <a:r>
              <a:rPr lang="en-US" sz="3500" dirty="0" err="1" smtClean="0"/>
              <a:t>koje</a:t>
            </a:r>
            <a:r>
              <a:rPr lang="pl-PL" sz="3500" dirty="0" smtClean="0"/>
              <a:t> </a:t>
            </a:r>
            <a:r>
              <a:rPr lang="en-US" sz="3500" dirty="0" err="1" smtClean="0"/>
              <a:t>utiču</a:t>
            </a:r>
            <a:r>
              <a:rPr lang="pl-PL" sz="3500" dirty="0" smtClean="0"/>
              <a:t> </a:t>
            </a:r>
            <a:r>
              <a:rPr lang="en-US" sz="3500" dirty="0" err="1" smtClean="0"/>
              <a:t>i</a:t>
            </a:r>
            <a:r>
              <a:rPr lang="pl-PL" sz="3500" dirty="0" smtClean="0"/>
              <a:t> </a:t>
            </a:r>
            <a:r>
              <a:rPr lang="en-US" sz="3500" dirty="0" err="1" smtClean="0"/>
              <a:t>na</a:t>
            </a:r>
            <a:r>
              <a:rPr lang="pl-PL" sz="3500" dirty="0" smtClean="0"/>
              <a:t> </a:t>
            </a:r>
            <a:r>
              <a:rPr lang="en-US" sz="3500" dirty="0" err="1" smtClean="0"/>
              <a:t>stanje</a:t>
            </a:r>
            <a:r>
              <a:rPr lang="pl-PL" sz="3500" dirty="0" smtClean="0"/>
              <a:t> </a:t>
            </a:r>
            <a:r>
              <a:rPr lang="en-US" sz="3500" dirty="0" smtClean="0"/>
              <a:t>b</a:t>
            </a:r>
            <a:r>
              <a:rPr lang="pl-PL" sz="3500" dirty="0" smtClean="0"/>
              <a:t>e</a:t>
            </a:r>
            <a:r>
              <a:rPr lang="en-US" sz="3500" dirty="0" err="1" smtClean="0"/>
              <a:t>zb</a:t>
            </a:r>
            <a:r>
              <a:rPr lang="pl-PL" sz="3500" dirty="0" smtClean="0"/>
              <a:t>e</a:t>
            </a:r>
            <a:r>
              <a:rPr lang="en-US" sz="3500" dirty="0" err="1" smtClean="0"/>
              <a:t>dnos</a:t>
            </a:r>
            <a:r>
              <a:rPr lang="pl-PL" sz="3500" dirty="0" smtClean="0"/>
              <a:t>ti u </a:t>
            </a:r>
            <a:r>
              <a:rPr lang="en-US" sz="3500" dirty="0" smtClean="0"/>
              <a:t>l</a:t>
            </a:r>
            <a:r>
              <a:rPr lang="pl-PL" sz="3500" dirty="0" smtClean="0"/>
              <a:t>o</a:t>
            </a:r>
            <a:r>
              <a:rPr lang="en-US" sz="3500" dirty="0" smtClean="0"/>
              <a:t>k</a:t>
            </a:r>
            <a:r>
              <a:rPr lang="pl-PL" sz="3500" dirty="0" smtClean="0"/>
              <a:t>a</a:t>
            </a:r>
            <a:r>
              <a:rPr lang="en-US" sz="3500" dirty="0" smtClean="0"/>
              <a:t>l</a:t>
            </a:r>
            <a:r>
              <a:rPr lang="pl-PL" sz="3500" dirty="0" smtClean="0"/>
              <a:t>noj </a:t>
            </a:r>
            <a:r>
              <a:rPr lang="en-US" sz="3500" dirty="0" smtClean="0"/>
              <a:t>z</a:t>
            </a:r>
            <a:r>
              <a:rPr lang="pl-PL" sz="3500" dirty="0" smtClean="0"/>
              <a:t>aje</a:t>
            </a:r>
            <a:r>
              <a:rPr lang="en-US" sz="3500" dirty="0" smtClean="0"/>
              <a:t>d</a:t>
            </a:r>
            <a:r>
              <a:rPr lang="pl-PL" sz="3500" dirty="0" smtClean="0"/>
              <a:t>ni</a:t>
            </a:r>
            <a:r>
              <a:rPr lang="en-US" sz="3500" dirty="0" smtClean="0"/>
              <a:t>c</a:t>
            </a:r>
            <a:r>
              <a:rPr lang="pl-PL" sz="3500" dirty="0" smtClean="0"/>
              <a:t>i :</a:t>
            </a:r>
            <a:endParaRPr lang="pl-PL" sz="3500" i="1" dirty="0" smtClean="0"/>
          </a:p>
          <a:p>
            <a:pPr algn="just"/>
            <a:r>
              <a:rPr lang="pl-PL" sz="3500" dirty="0" smtClean="0"/>
              <a:t> </a:t>
            </a:r>
            <a:r>
              <a:rPr lang="en-US" sz="3500" b="1" i="1" dirty="0" smtClean="0"/>
              <a:t>P</a:t>
            </a:r>
            <a:r>
              <a:rPr lang="pl-PL" sz="3500" b="1" i="1" dirty="0" smtClean="0"/>
              <a:t>oliti</a:t>
            </a:r>
            <a:r>
              <a:rPr lang="en-US" sz="3500" b="1" i="1" dirty="0" err="1" smtClean="0"/>
              <a:t>čk</a:t>
            </a:r>
            <a:r>
              <a:rPr lang="pl-PL" sz="3500" b="1" i="1" dirty="0" smtClean="0"/>
              <a:t>a b</a:t>
            </a:r>
            <a:r>
              <a:rPr lang="en-US" sz="3500" b="1" i="1" dirty="0" smtClean="0"/>
              <a:t>e</a:t>
            </a:r>
            <a:r>
              <a:rPr lang="pl-PL" sz="3500" b="1" i="1" dirty="0" smtClean="0"/>
              <a:t>zbed</a:t>
            </a:r>
            <a:r>
              <a:rPr lang="en-US" sz="3500" b="1" i="1" dirty="0" smtClean="0"/>
              <a:t>no</a:t>
            </a:r>
            <a:r>
              <a:rPr lang="pl-PL" sz="3500" b="1" i="1" dirty="0" smtClean="0"/>
              <a:t>s</a:t>
            </a:r>
            <a:r>
              <a:rPr lang="en-US" sz="3500" b="1" i="1" dirty="0" smtClean="0"/>
              <a:t>t</a:t>
            </a:r>
            <a:r>
              <a:rPr lang="pl-PL" sz="3500" b="1" i="1" dirty="0" smtClean="0"/>
              <a:t> ob</a:t>
            </a:r>
            <a:r>
              <a:rPr lang="en-US" sz="3500" b="1" i="1" dirty="0" err="1" smtClean="0"/>
              <a:t>uhvata</a:t>
            </a:r>
            <a:r>
              <a:rPr lang="pl-PL" sz="3500" b="1" i="1" dirty="0" smtClean="0"/>
              <a:t> o</a:t>
            </a:r>
            <a:r>
              <a:rPr lang="en-US" sz="3500" b="1" i="1" dirty="0" smtClean="0"/>
              <a:t>p</a:t>
            </a:r>
            <a:r>
              <a:rPr lang="pl-PL" sz="3500" b="1" i="1" dirty="0" smtClean="0"/>
              <a:t>a</a:t>
            </a:r>
            <a:r>
              <a:rPr lang="en-US" sz="3500" b="1" i="1" dirty="0" err="1" smtClean="0"/>
              <a:t>snos</a:t>
            </a:r>
            <a:r>
              <a:rPr lang="pl-PL" sz="3500" b="1" i="1" dirty="0" smtClean="0"/>
              <a:t>t o</a:t>
            </a:r>
            <a:r>
              <a:rPr lang="en-US" sz="3500" b="1" i="1" dirty="0" smtClean="0"/>
              <a:t>d</a:t>
            </a:r>
            <a:r>
              <a:rPr lang="pl-PL" sz="3500" b="1" i="1" dirty="0" smtClean="0"/>
              <a:t> </a:t>
            </a:r>
            <a:r>
              <a:rPr lang="en-US" sz="3500" b="1" i="1" dirty="0" err="1" smtClean="0"/>
              <a:t>repr</a:t>
            </a:r>
            <a:r>
              <a:rPr lang="pl-PL" sz="3500" b="1" i="1" dirty="0" smtClean="0"/>
              <a:t>es</a:t>
            </a:r>
            <a:r>
              <a:rPr lang="en-US" sz="3500" b="1" i="1" dirty="0" smtClean="0"/>
              <a:t>iv</a:t>
            </a:r>
            <a:r>
              <a:rPr lang="pl-PL" sz="3500" b="1" i="1" dirty="0" smtClean="0"/>
              <a:t>n</a:t>
            </a:r>
            <a:r>
              <a:rPr lang="en-US" sz="3500" b="1" i="1" dirty="0" err="1" smtClean="0"/>
              <a:t>ih</a:t>
            </a:r>
            <a:endParaRPr lang="pl-PL" sz="3500" b="1" i="1" dirty="0" smtClean="0"/>
          </a:p>
          <a:p>
            <a:pPr algn="just"/>
            <a:r>
              <a:rPr lang="en-US" sz="3500" dirty="0" err="1" smtClean="0"/>
              <a:t>mera</a:t>
            </a:r>
            <a:r>
              <a:rPr lang="en-US" sz="3500" dirty="0" smtClean="0"/>
              <a:t> </a:t>
            </a:r>
            <a:r>
              <a:rPr lang="en-US" sz="3500" dirty="0" err="1" smtClean="0"/>
              <a:t>pri</a:t>
            </a:r>
            <a:r>
              <a:rPr lang="en-US" sz="3500" dirty="0" smtClean="0"/>
              <a:t> </a:t>
            </a:r>
            <a:r>
              <a:rPr lang="en-US" sz="3500" dirty="0" err="1" smtClean="0"/>
              <a:t>čemu</a:t>
            </a:r>
            <a:r>
              <a:rPr lang="en-US" sz="3500" dirty="0" smtClean="0"/>
              <a:t> </a:t>
            </a:r>
            <a:r>
              <a:rPr lang="en-US" sz="3500" dirty="0" err="1" smtClean="0"/>
              <a:t>postoji</a:t>
            </a:r>
            <a:r>
              <a:rPr lang="en-US" sz="3500" dirty="0" smtClean="0"/>
              <a:t> </a:t>
            </a:r>
            <a:r>
              <a:rPr lang="en-US" sz="3500" dirty="0" err="1" smtClean="0"/>
              <a:t>mogućnost</a:t>
            </a:r>
            <a:r>
              <a:rPr lang="en-US" sz="3500" dirty="0" smtClean="0"/>
              <a:t> </a:t>
            </a:r>
            <a:r>
              <a:rPr lang="en-US" sz="3500" dirty="0" err="1" smtClean="0"/>
              <a:t>ugrožavanja</a:t>
            </a:r>
            <a:r>
              <a:rPr lang="en-US" sz="3500" dirty="0" smtClean="0"/>
              <a:t> </a:t>
            </a:r>
            <a:r>
              <a:rPr lang="en-US" sz="3500" dirty="0" err="1" smtClean="0"/>
              <a:t>i</a:t>
            </a:r>
            <a:r>
              <a:rPr lang="en-US" sz="3500" dirty="0" smtClean="0"/>
              <a:t> </a:t>
            </a:r>
            <a:r>
              <a:rPr lang="en-US" sz="3500" dirty="0" err="1" smtClean="0"/>
              <a:t>kršenja</a:t>
            </a:r>
            <a:r>
              <a:rPr lang="en-US" sz="3500" dirty="0" smtClean="0"/>
              <a:t> </a:t>
            </a:r>
            <a:r>
              <a:rPr lang="en-US" sz="3500" dirty="0" err="1" smtClean="0"/>
              <a:t>ljudskih</a:t>
            </a:r>
            <a:r>
              <a:rPr lang="en-US" sz="3500" dirty="0" smtClean="0"/>
              <a:t> </a:t>
            </a:r>
            <a:r>
              <a:rPr lang="en-US" sz="3500" dirty="0" err="1" smtClean="0"/>
              <a:t>prava</a:t>
            </a:r>
            <a:r>
              <a:rPr lang="en-US" sz="3500" dirty="0" smtClean="0"/>
              <a:t>.</a:t>
            </a:r>
          </a:p>
          <a:p>
            <a:pPr algn="just"/>
            <a:r>
              <a:rPr lang="en-US" sz="3500" dirty="0" smtClean="0"/>
              <a:t> </a:t>
            </a:r>
            <a:r>
              <a:rPr lang="en-US" sz="3500" b="1" i="1" dirty="0" err="1" smtClean="0"/>
              <a:t>Lična</a:t>
            </a:r>
            <a:r>
              <a:rPr lang="en-US" sz="3500" b="1" i="1" dirty="0" smtClean="0"/>
              <a:t> </a:t>
            </a:r>
            <a:r>
              <a:rPr lang="en-US" sz="3500" b="1" i="1" dirty="0" err="1" smtClean="0"/>
              <a:t>bezbednost</a:t>
            </a:r>
            <a:r>
              <a:rPr lang="en-US" sz="3500" b="1" i="1" dirty="0" smtClean="0"/>
              <a:t> </a:t>
            </a:r>
            <a:r>
              <a:rPr lang="en-US" sz="3500" b="1" i="1" dirty="0" err="1" smtClean="0"/>
              <a:t>obuhvata</a:t>
            </a:r>
            <a:r>
              <a:rPr lang="en-US" sz="3500" b="1" i="1" dirty="0" smtClean="0"/>
              <a:t> </a:t>
            </a:r>
            <a:r>
              <a:rPr lang="en-US" sz="3500" b="1" i="1" dirty="0" err="1" smtClean="0"/>
              <a:t>opasnost</a:t>
            </a:r>
            <a:r>
              <a:rPr lang="en-US" sz="3500" b="1" i="1" dirty="0" smtClean="0"/>
              <a:t> </a:t>
            </a:r>
            <a:r>
              <a:rPr lang="en-US" sz="3500" b="1" i="1" dirty="0" err="1" smtClean="0"/>
              <a:t>od</a:t>
            </a:r>
            <a:r>
              <a:rPr lang="en-US" sz="3500" b="1" i="1" dirty="0" smtClean="0"/>
              <a:t> </a:t>
            </a:r>
            <a:r>
              <a:rPr lang="en-US" sz="3500" b="1" i="1" dirty="0" err="1" smtClean="0"/>
              <a:t>fizičkog</a:t>
            </a:r>
            <a:r>
              <a:rPr lang="en-US" sz="3500" b="1" i="1" dirty="0" smtClean="0"/>
              <a:t> </a:t>
            </a:r>
            <a:r>
              <a:rPr lang="en-US" sz="3500" b="1" i="1" dirty="0" err="1" smtClean="0"/>
              <a:t>nasilja</a:t>
            </a:r>
            <a:endParaRPr lang="en-US" sz="3500" b="1" i="1" dirty="0" smtClean="0"/>
          </a:p>
          <a:p>
            <a:pPr algn="just"/>
            <a:r>
              <a:rPr lang="en-US" sz="3500" dirty="0" err="1" smtClean="0"/>
              <a:t>koje</a:t>
            </a:r>
            <a:r>
              <a:rPr lang="en-US" sz="3500" dirty="0" smtClean="0"/>
              <a:t> </a:t>
            </a:r>
            <a:r>
              <a:rPr lang="en-US" sz="3500" dirty="0" err="1" smtClean="0"/>
              <a:t>mogu</a:t>
            </a:r>
            <a:r>
              <a:rPr lang="en-US" sz="3500" dirty="0" smtClean="0"/>
              <a:t> </a:t>
            </a:r>
            <a:r>
              <a:rPr lang="en-US" sz="3500" dirty="0" err="1" smtClean="0"/>
              <a:t>da</a:t>
            </a:r>
            <a:r>
              <a:rPr lang="en-US" sz="3500" dirty="0" smtClean="0"/>
              <a:t> </a:t>
            </a:r>
            <a:r>
              <a:rPr lang="en-US" sz="3500" dirty="0" err="1" smtClean="0"/>
              <a:t>vrše</a:t>
            </a:r>
            <a:r>
              <a:rPr lang="en-US" sz="3500" dirty="0" smtClean="0"/>
              <a:t> </a:t>
            </a:r>
            <a:r>
              <a:rPr lang="en-US" sz="3500" dirty="0" err="1" smtClean="0"/>
              <a:t>različiti</a:t>
            </a:r>
            <a:r>
              <a:rPr lang="en-US" sz="3500" dirty="0" smtClean="0"/>
              <a:t> </a:t>
            </a:r>
            <a:r>
              <a:rPr lang="en-US" sz="3500" dirty="0" err="1" smtClean="0"/>
              <a:t>akteri</a:t>
            </a:r>
            <a:r>
              <a:rPr lang="en-US" sz="3500" dirty="0" smtClean="0"/>
              <a:t> – </a:t>
            </a:r>
            <a:r>
              <a:rPr lang="en-US" sz="3500" dirty="0" err="1" smtClean="0"/>
              <a:t>od</a:t>
            </a:r>
            <a:r>
              <a:rPr lang="en-US" sz="3500" dirty="0" smtClean="0"/>
              <a:t> </a:t>
            </a:r>
            <a:r>
              <a:rPr lang="en-US" sz="3500" dirty="0" err="1" smtClean="0"/>
              <a:t>države</a:t>
            </a:r>
            <a:r>
              <a:rPr lang="en-US" sz="3500" dirty="0" smtClean="0"/>
              <a:t> do </a:t>
            </a:r>
            <a:r>
              <a:rPr lang="en-US" sz="3500" dirty="0" err="1" smtClean="0"/>
              <a:t>porodice</a:t>
            </a:r>
            <a:r>
              <a:rPr lang="en-US" sz="3500" dirty="0" smtClean="0"/>
              <a:t>, </a:t>
            </a:r>
            <a:r>
              <a:rPr lang="en-US" sz="3500" dirty="0" err="1" smtClean="0"/>
              <a:t>zatim</a:t>
            </a:r>
            <a:endParaRPr lang="en-US" sz="3500" dirty="0" smtClean="0"/>
          </a:p>
          <a:p>
            <a:pPr algn="just"/>
            <a:r>
              <a:rPr lang="en-US" sz="3500" dirty="0" smtClean="0"/>
              <a:t>b</a:t>
            </a:r>
            <a:r>
              <a:rPr lang="pl-PL" sz="3500" dirty="0" smtClean="0"/>
              <a:t>e</a:t>
            </a:r>
            <a:r>
              <a:rPr lang="en-US" sz="3500" dirty="0" err="1" smtClean="0"/>
              <a:t>zb</a:t>
            </a:r>
            <a:r>
              <a:rPr lang="pl-PL" sz="3500" dirty="0" smtClean="0"/>
              <a:t>ed</a:t>
            </a:r>
            <a:r>
              <a:rPr lang="en-US" sz="3500" dirty="0" err="1" smtClean="0"/>
              <a:t>nost</a:t>
            </a:r>
            <a:r>
              <a:rPr lang="pl-PL" sz="3500" dirty="0" smtClean="0"/>
              <a:t> </a:t>
            </a:r>
            <a:r>
              <a:rPr lang="en-US" sz="3500" dirty="0" err="1" smtClean="0"/>
              <a:t>na</a:t>
            </a:r>
            <a:r>
              <a:rPr lang="pl-PL" sz="3500" dirty="0" smtClean="0"/>
              <a:t> ra</a:t>
            </a:r>
            <a:r>
              <a:rPr lang="en-US" sz="3500" dirty="0" smtClean="0"/>
              <a:t>du</a:t>
            </a:r>
            <a:r>
              <a:rPr lang="pl-PL" sz="3500" dirty="0" smtClean="0"/>
              <a:t> i </a:t>
            </a:r>
            <a:r>
              <a:rPr lang="en-US" sz="3500" dirty="0" smtClean="0"/>
              <a:t>u</a:t>
            </a:r>
            <a:r>
              <a:rPr lang="pl-PL" sz="3500" dirty="0" smtClean="0"/>
              <a:t> </a:t>
            </a:r>
            <a:r>
              <a:rPr lang="en-US" sz="3500" dirty="0" err="1" smtClean="0"/>
              <a:t>sa</a:t>
            </a:r>
            <a:r>
              <a:rPr lang="pl-PL" sz="3500" dirty="0" smtClean="0"/>
              <a:t>ob</a:t>
            </a:r>
            <a:r>
              <a:rPr lang="en-US" sz="3500" dirty="0" smtClean="0"/>
              <a:t>r</a:t>
            </a:r>
            <a:r>
              <a:rPr lang="pl-PL" sz="3500" dirty="0" smtClean="0"/>
              <a:t>a</a:t>
            </a:r>
            <a:r>
              <a:rPr lang="en-US" sz="3500" dirty="0" smtClean="0"/>
              <a:t>ć</a:t>
            </a:r>
            <a:r>
              <a:rPr lang="pl-PL" sz="3500" dirty="0" smtClean="0"/>
              <a:t>a</a:t>
            </a:r>
            <a:r>
              <a:rPr lang="en-US" sz="3500" dirty="0" smtClean="0"/>
              <a:t>j</a:t>
            </a:r>
            <a:r>
              <a:rPr lang="pl-PL" sz="3500" dirty="0" smtClean="0"/>
              <a:t>u.</a:t>
            </a:r>
          </a:p>
          <a:p>
            <a:pPr algn="just"/>
            <a:r>
              <a:rPr lang="en-US" sz="3500" dirty="0" smtClean="0"/>
              <a:t> </a:t>
            </a:r>
            <a:r>
              <a:rPr lang="en-US" sz="3500" b="1" i="1" dirty="0" err="1" smtClean="0"/>
              <a:t>Ekonomska</a:t>
            </a:r>
            <a:r>
              <a:rPr lang="en-US" sz="3500" b="1" i="1" dirty="0" smtClean="0"/>
              <a:t> </a:t>
            </a:r>
            <a:r>
              <a:rPr lang="en-US" sz="3500" b="1" i="1" dirty="0" err="1" smtClean="0"/>
              <a:t>bezbednost</a:t>
            </a:r>
            <a:r>
              <a:rPr lang="en-US" sz="3500" b="1" i="1" dirty="0" smtClean="0"/>
              <a:t> </a:t>
            </a:r>
            <a:r>
              <a:rPr lang="en-US" sz="3500" b="1" i="1" dirty="0" err="1" smtClean="0"/>
              <a:t>obuhvata</a:t>
            </a:r>
            <a:r>
              <a:rPr lang="en-US" sz="3500" b="1" i="1" dirty="0" smtClean="0"/>
              <a:t> </a:t>
            </a:r>
            <a:r>
              <a:rPr lang="en-US" sz="3500" b="1" i="1" dirty="0" err="1" smtClean="0"/>
              <a:t>probleme</a:t>
            </a:r>
            <a:endParaRPr lang="en-US" sz="3500" b="1" i="1" dirty="0" smtClean="0"/>
          </a:p>
          <a:p>
            <a:pPr algn="just"/>
            <a:r>
              <a:rPr lang="en-US" sz="3500" dirty="0" err="1" smtClean="0"/>
              <a:t>nezaposlenosti</a:t>
            </a:r>
            <a:r>
              <a:rPr lang="en-US" sz="3500" dirty="0" smtClean="0"/>
              <a:t>, </a:t>
            </a:r>
            <a:r>
              <a:rPr lang="en-US" sz="3500" dirty="0" err="1" smtClean="0"/>
              <a:t>zadržavanja</a:t>
            </a:r>
            <a:r>
              <a:rPr lang="en-US" sz="3500" dirty="0" smtClean="0"/>
              <a:t> </a:t>
            </a:r>
            <a:r>
              <a:rPr lang="en-US" sz="3500" dirty="0" err="1" smtClean="0"/>
              <a:t>radnog</a:t>
            </a:r>
            <a:r>
              <a:rPr lang="en-US" sz="3500" dirty="0" smtClean="0"/>
              <a:t> </a:t>
            </a:r>
            <a:r>
              <a:rPr lang="en-US" sz="3500" dirty="0" err="1" smtClean="0"/>
              <a:t>mesta</a:t>
            </a:r>
            <a:r>
              <a:rPr lang="en-US" sz="3500" dirty="0" smtClean="0"/>
              <a:t>, </a:t>
            </a:r>
            <a:r>
              <a:rPr lang="en-US" sz="3500" dirty="0" err="1" smtClean="0"/>
              <a:t>loših</a:t>
            </a:r>
            <a:r>
              <a:rPr lang="en-US" sz="3500" dirty="0" smtClean="0"/>
              <a:t> </a:t>
            </a:r>
            <a:r>
              <a:rPr lang="en-US" sz="3500" dirty="0" err="1" smtClean="0"/>
              <a:t>uslova</a:t>
            </a:r>
            <a:r>
              <a:rPr lang="en-US" sz="3500" dirty="0" smtClean="0"/>
              <a:t> </a:t>
            </a:r>
            <a:r>
              <a:rPr lang="en-US" sz="3500" dirty="0" err="1" smtClean="0"/>
              <a:t>na</a:t>
            </a:r>
            <a:r>
              <a:rPr lang="en-US" sz="3500" dirty="0" smtClean="0"/>
              <a:t> </a:t>
            </a:r>
            <a:r>
              <a:rPr lang="en-US" sz="3500" dirty="0" err="1" smtClean="0"/>
              <a:t>radu</a:t>
            </a:r>
            <a:r>
              <a:rPr lang="en-US" sz="3500" dirty="0" smtClean="0"/>
              <a:t>,</a:t>
            </a:r>
          </a:p>
          <a:p>
            <a:pPr algn="just"/>
            <a:r>
              <a:rPr lang="en-US" sz="3500" dirty="0" err="1" smtClean="0"/>
              <a:t>nejednakosti</a:t>
            </a:r>
            <a:r>
              <a:rPr lang="en-US" sz="3500" dirty="0" smtClean="0"/>
              <a:t> </a:t>
            </a:r>
            <a:r>
              <a:rPr lang="en-US" sz="3500" dirty="0" err="1" smtClean="0"/>
              <a:t>prihoda</a:t>
            </a:r>
            <a:r>
              <a:rPr lang="en-US" sz="3500" dirty="0" smtClean="0"/>
              <a:t>, </a:t>
            </a:r>
            <a:r>
              <a:rPr lang="en-US" sz="3500" dirty="0" err="1" smtClean="0"/>
              <a:t>socijalnog</a:t>
            </a:r>
            <a:r>
              <a:rPr lang="en-US" sz="3500" dirty="0" smtClean="0"/>
              <a:t> </a:t>
            </a:r>
            <a:r>
              <a:rPr lang="en-US" sz="3500" dirty="0" err="1" smtClean="0"/>
              <a:t>osiguranja</a:t>
            </a:r>
            <a:r>
              <a:rPr lang="en-US" sz="3500" dirty="0" smtClean="0"/>
              <a:t> </a:t>
            </a:r>
            <a:r>
              <a:rPr lang="en-US" sz="3500" dirty="0" err="1" smtClean="0"/>
              <a:t>i</a:t>
            </a:r>
            <a:r>
              <a:rPr lang="en-US" sz="3500" dirty="0" smtClean="0"/>
              <a:t> </a:t>
            </a:r>
            <a:r>
              <a:rPr lang="en-US" sz="3500" dirty="0" err="1" smtClean="0"/>
              <a:t>beskućništvo</a:t>
            </a:r>
            <a:r>
              <a:rPr lang="en-US" sz="3500" dirty="0" smtClean="0"/>
              <a:t>.</a:t>
            </a:r>
          </a:p>
          <a:p>
            <a:pPr algn="just"/>
            <a:r>
              <a:rPr lang="en-US" sz="3500" dirty="0" smtClean="0"/>
              <a:t> </a:t>
            </a:r>
            <a:r>
              <a:rPr lang="en-US" sz="3500" b="1" i="1" dirty="0" err="1" smtClean="0"/>
              <a:t>Zdravstvena</a:t>
            </a:r>
            <a:r>
              <a:rPr lang="en-US" sz="3500" b="1" i="1" dirty="0" smtClean="0"/>
              <a:t> </a:t>
            </a:r>
            <a:r>
              <a:rPr lang="en-US" sz="3500" b="1" i="1" dirty="0" err="1" smtClean="0"/>
              <a:t>bezbednost</a:t>
            </a:r>
            <a:r>
              <a:rPr lang="en-US" sz="3500" b="1" i="1" dirty="0" smtClean="0"/>
              <a:t> </a:t>
            </a:r>
            <a:r>
              <a:rPr lang="en-US" sz="3500" b="1" i="1" dirty="0" err="1" smtClean="0"/>
              <a:t>obuhvata</a:t>
            </a:r>
            <a:r>
              <a:rPr lang="en-US" sz="3500" b="1" i="1" dirty="0" smtClean="0"/>
              <a:t> </a:t>
            </a:r>
            <a:r>
              <a:rPr lang="en-US" sz="3500" b="1" i="1" dirty="0" err="1" smtClean="0"/>
              <a:t>posl</a:t>
            </a:r>
            <a:r>
              <a:rPr lang="sr-Latn-RS" sz="3500" b="1" i="1" dirty="0" smtClean="0"/>
              <a:t>edi</a:t>
            </a:r>
            <a:r>
              <a:rPr lang="en-US" sz="3500" b="1" i="1" dirty="0" err="1" smtClean="0"/>
              <a:t>ce</a:t>
            </a:r>
            <a:r>
              <a:rPr lang="en-US" sz="3500" b="1" i="1" dirty="0" smtClean="0"/>
              <a:t> </a:t>
            </a:r>
            <a:r>
              <a:rPr lang="en-US" sz="3500" b="1" i="1" dirty="0" err="1" smtClean="0"/>
              <a:t>izazvane</a:t>
            </a:r>
            <a:endParaRPr lang="en-US" sz="3500" b="1" i="1" dirty="0" smtClean="0"/>
          </a:p>
          <a:p>
            <a:pPr algn="just"/>
            <a:r>
              <a:rPr lang="vi-VN" sz="3500" dirty="0" smtClean="0"/>
              <a:t>in</a:t>
            </a:r>
            <a:r>
              <a:rPr lang="en-US" sz="3500" dirty="0" smtClean="0"/>
              <a:t>f</a:t>
            </a:r>
            <a:r>
              <a:rPr lang="vi-VN" sz="3500" dirty="0" smtClean="0"/>
              <a:t>e</a:t>
            </a:r>
            <a:r>
              <a:rPr lang="en-US" sz="3500" dirty="0" smtClean="0"/>
              <a:t>k</a:t>
            </a:r>
            <a:r>
              <a:rPr lang="vi-VN" sz="3500" dirty="0" smtClean="0"/>
              <a:t>tivni</a:t>
            </a:r>
            <a:r>
              <a:rPr lang="en-US" sz="3500" dirty="0" smtClean="0"/>
              <a:t>m</a:t>
            </a:r>
            <a:r>
              <a:rPr lang="vi-VN" sz="3500" dirty="0" smtClean="0"/>
              <a:t> i </a:t>
            </a:r>
            <a:r>
              <a:rPr lang="en-US" sz="3500" dirty="0" smtClean="0"/>
              <a:t>par</a:t>
            </a:r>
            <a:r>
              <a:rPr lang="vi-VN" sz="3500" dirty="0" smtClean="0"/>
              <a:t>azi</a:t>
            </a:r>
            <a:r>
              <a:rPr lang="en-US" sz="3500" dirty="0" err="1" smtClean="0"/>
              <a:t>tsk</a:t>
            </a:r>
            <a:r>
              <a:rPr lang="vi-VN" sz="3500" dirty="0" smtClean="0"/>
              <a:t>i</a:t>
            </a:r>
            <a:r>
              <a:rPr lang="en-US" sz="3500" dirty="0" smtClean="0"/>
              <a:t>m</a:t>
            </a:r>
            <a:r>
              <a:rPr lang="vi-VN" sz="3500" dirty="0" smtClean="0"/>
              <a:t> </a:t>
            </a:r>
            <a:r>
              <a:rPr lang="en-US" sz="3500" dirty="0" smtClean="0"/>
              <a:t>b</a:t>
            </a:r>
            <a:r>
              <a:rPr lang="vi-VN" sz="3500" dirty="0" smtClean="0"/>
              <a:t>o</a:t>
            </a:r>
            <a:r>
              <a:rPr lang="en-US" sz="3500" dirty="0" smtClean="0"/>
              <a:t>l</a:t>
            </a:r>
            <a:r>
              <a:rPr lang="vi-VN" sz="3500" dirty="0" smtClean="0"/>
              <a:t>es</a:t>
            </a:r>
            <a:r>
              <a:rPr lang="en-US" sz="3500" dirty="0" smtClean="0"/>
              <a:t>t</a:t>
            </a:r>
            <a:r>
              <a:rPr lang="vi-VN" sz="3500" dirty="0" smtClean="0"/>
              <a:t>ima, </a:t>
            </a:r>
            <a:r>
              <a:rPr lang="en-US" sz="3500" dirty="0" smtClean="0"/>
              <a:t>HIV</a:t>
            </a:r>
            <a:r>
              <a:rPr lang="vi-VN" sz="3500" dirty="0" smtClean="0"/>
              <a:t> i </a:t>
            </a:r>
            <a:r>
              <a:rPr lang="en-US" sz="3500" dirty="0" smtClean="0"/>
              <a:t>drug</a:t>
            </a:r>
            <a:r>
              <a:rPr lang="vi-VN" sz="3500" dirty="0" smtClean="0"/>
              <a:t>im </a:t>
            </a:r>
            <a:r>
              <a:rPr lang="en-US" sz="3500" dirty="0" smtClean="0"/>
              <a:t>v</a:t>
            </a:r>
            <a:r>
              <a:rPr lang="vi-VN" sz="3500" dirty="0" smtClean="0"/>
              <a:t>ir</a:t>
            </a:r>
            <a:r>
              <a:rPr lang="en-US" sz="3500" dirty="0" smtClean="0"/>
              <a:t>u</a:t>
            </a:r>
            <a:r>
              <a:rPr lang="vi-VN" sz="3500" dirty="0" smtClean="0"/>
              <a:t>sima, </a:t>
            </a:r>
            <a:r>
              <a:rPr lang="en-US" sz="3500" dirty="0" smtClean="0"/>
              <a:t>z</a:t>
            </a:r>
            <a:r>
              <a:rPr lang="vi-VN" sz="3500" dirty="0" smtClean="0"/>
              <a:t>a</a:t>
            </a:r>
            <a:r>
              <a:rPr lang="en-US" sz="3500" dirty="0" smtClean="0"/>
              <a:t>g</a:t>
            </a:r>
            <a:r>
              <a:rPr lang="vi-VN" sz="3500" dirty="0" smtClean="0"/>
              <a:t>ađ</a:t>
            </a:r>
            <a:r>
              <a:rPr lang="en-US" sz="3500" dirty="0" err="1" smtClean="0"/>
              <a:t>eni</a:t>
            </a:r>
            <a:r>
              <a:rPr lang="vi-VN" sz="3500" dirty="0" smtClean="0"/>
              <a:t>m</a:t>
            </a:r>
          </a:p>
          <a:p>
            <a:pPr algn="just"/>
            <a:r>
              <a:rPr lang="en-US" sz="3500" dirty="0" err="1" smtClean="0"/>
              <a:t>vazduhom</a:t>
            </a:r>
            <a:r>
              <a:rPr lang="en-US" sz="3500" dirty="0" smtClean="0"/>
              <a:t> </a:t>
            </a:r>
            <a:r>
              <a:rPr lang="en-US" sz="3500" dirty="0" err="1" smtClean="0"/>
              <a:t>i</a:t>
            </a:r>
            <a:r>
              <a:rPr lang="en-US" sz="3500" dirty="0" smtClean="0"/>
              <a:t> </a:t>
            </a:r>
            <a:r>
              <a:rPr lang="en-US" sz="3500" dirty="0" err="1" smtClean="0"/>
              <a:t>vodom</a:t>
            </a:r>
            <a:r>
              <a:rPr lang="en-US" sz="3500" dirty="0" smtClean="0"/>
              <a:t>, </a:t>
            </a:r>
            <a:r>
              <a:rPr lang="en-US" sz="3500" dirty="0" err="1" smtClean="0"/>
              <a:t>kao</a:t>
            </a:r>
            <a:r>
              <a:rPr lang="en-US" sz="3500" dirty="0" smtClean="0"/>
              <a:t> </a:t>
            </a:r>
            <a:r>
              <a:rPr lang="en-US" sz="3500" dirty="0" err="1" smtClean="0"/>
              <a:t>i</a:t>
            </a:r>
            <a:r>
              <a:rPr lang="en-US" sz="3500" dirty="0" smtClean="0"/>
              <a:t> </a:t>
            </a:r>
            <a:r>
              <a:rPr lang="en-US" sz="3500" dirty="0" err="1" smtClean="0"/>
              <a:t>neodgovarajućeg</a:t>
            </a:r>
            <a:r>
              <a:rPr lang="en-US" sz="3500" dirty="0" smtClean="0"/>
              <a:t> </a:t>
            </a:r>
            <a:r>
              <a:rPr lang="en-US" sz="3500" dirty="0" err="1" smtClean="0"/>
              <a:t>pristupa</a:t>
            </a:r>
            <a:r>
              <a:rPr lang="en-US" sz="3500" dirty="0" smtClean="0"/>
              <a:t> </a:t>
            </a:r>
            <a:r>
              <a:rPr lang="en-US" sz="3500" dirty="0" err="1" smtClean="0"/>
              <a:t>uslugama</a:t>
            </a:r>
            <a:endParaRPr lang="en-US" sz="3500" dirty="0" smtClean="0"/>
          </a:p>
          <a:p>
            <a:pPr algn="just"/>
            <a:r>
              <a:rPr lang="en-US" sz="3500" dirty="0" err="1" smtClean="0"/>
              <a:t>zdravstvenih</a:t>
            </a:r>
            <a:r>
              <a:rPr lang="en-US" sz="3500" dirty="0" smtClean="0"/>
              <a:t> </a:t>
            </a:r>
            <a:r>
              <a:rPr lang="en-US" sz="3500" dirty="0" err="1" smtClean="0"/>
              <a:t>službi</a:t>
            </a:r>
            <a:r>
              <a:rPr lang="en-US" sz="3500" dirty="0" smtClean="0"/>
              <a:t>.</a:t>
            </a:r>
          </a:p>
          <a:p>
            <a:pPr algn="just"/>
            <a:r>
              <a:rPr lang="pl-PL" sz="3500" dirty="0" smtClean="0"/>
              <a:t> </a:t>
            </a:r>
            <a:r>
              <a:rPr lang="en-US" sz="3500" b="1" i="1" dirty="0" err="1" smtClean="0"/>
              <a:t>Bezb</a:t>
            </a:r>
            <a:r>
              <a:rPr lang="pl-PL" sz="3500" b="1" i="1" dirty="0" smtClean="0"/>
              <a:t>e</a:t>
            </a:r>
            <a:r>
              <a:rPr lang="en-US" sz="3500" b="1" i="1" dirty="0" err="1" smtClean="0"/>
              <a:t>dno</a:t>
            </a:r>
            <a:r>
              <a:rPr lang="pl-PL" sz="3500" b="1" i="1" dirty="0" smtClean="0"/>
              <a:t>st </a:t>
            </a:r>
            <a:r>
              <a:rPr lang="en-US" sz="3500" b="1" i="1" dirty="0" smtClean="0"/>
              <a:t>h</a:t>
            </a:r>
            <a:r>
              <a:rPr lang="pl-PL" sz="3500" b="1" i="1" dirty="0" smtClean="0"/>
              <a:t>r</a:t>
            </a:r>
            <a:r>
              <a:rPr lang="en-US" sz="3500" b="1" i="1" dirty="0" smtClean="0"/>
              <a:t>a</a:t>
            </a:r>
            <a:r>
              <a:rPr lang="pl-PL" sz="3500" b="1" i="1" dirty="0" smtClean="0"/>
              <a:t>ne </a:t>
            </a:r>
            <a:r>
              <a:rPr lang="en-US" sz="3500" b="1" i="1" dirty="0" smtClean="0"/>
              <a:t>o</a:t>
            </a:r>
            <a:r>
              <a:rPr lang="pl-PL" sz="3500" b="1" i="1" dirty="0" smtClean="0"/>
              <a:t>d</a:t>
            </a:r>
            <a:r>
              <a:rPr lang="en-US" sz="3500" b="1" i="1" dirty="0" smtClean="0"/>
              <a:t>n</a:t>
            </a:r>
            <a:r>
              <a:rPr lang="pl-PL" sz="3500" b="1" i="1" dirty="0" smtClean="0"/>
              <a:t>os</a:t>
            </a:r>
            <a:r>
              <a:rPr lang="en-US" sz="3500" b="1" i="1" dirty="0" err="1" smtClean="0"/>
              <a:t>i</a:t>
            </a:r>
            <a:r>
              <a:rPr lang="pl-PL" sz="3500" b="1" i="1" dirty="0" smtClean="0"/>
              <a:t> s</a:t>
            </a:r>
            <a:r>
              <a:rPr lang="en-US" sz="3500" b="1" i="1" dirty="0" smtClean="0"/>
              <a:t>e</a:t>
            </a:r>
            <a:r>
              <a:rPr lang="pl-PL" sz="3500" b="1" i="1" dirty="0" smtClean="0"/>
              <a:t> n</a:t>
            </a:r>
            <a:r>
              <a:rPr lang="en-US" sz="3500" b="1" i="1" dirty="0" smtClean="0"/>
              <a:t>a</a:t>
            </a:r>
            <a:r>
              <a:rPr lang="pl-PL" sz="3500" b="1" i="1" dirty="0" smtClean="0"/>
              <a:t> p</a:t>
            </a:r>
            <a:r>
              <a:rPr lang="en-US" sz="3500" b="1" i="1" dirty="0" smtClean="0"/>
              <a:t>r</a:t>
            </a:r>
            <a:r>
              <a:rPr lang="pl-PL" sz="3500" b="1" i="1" dirty="0" smtClean="0"/>
              <a:t>oble</a:t>
            </a:r>
            <a:r>
              <a:rPr lang="en-US" sz="3500" b="1" i="1" dirty="0" smtClean="0"/>
              <a:t>m</a:t>
            </a:r>
            <a:r>
              <a:rPr lang="pl-PL" sz="3500" b="1" i="1" dirty="0" smtClean="0"/>
              <a:t>e </a:t>
            </a:r>
            <a:r>
              <a:rPr lang="en-US" sz="3500" b="1" i="1" dirty="0" smtClean="0"/>
              <a:t>f</a:t>
            </a:r>
            <a:r>
              <a:rPr lang="pl-PL" sz="3500" b="1" i="1" dirty="0" smtClean="0"/>
              <a:t>i</a:t>
            </a:r>
            <a:r>
              <a:rPr lang="en-US" sz="3500" b="1" i="1" dirty="0" smtClean="0"/>
              <a:t>z</a:t>
            </a:r>
            <a:r>
              <a:rPr lang="pl-PL" sz="3500" b="1" i="1" dirty="0" smtClean="0"/>
              <a:t>i</a:t>
            </a:r>
            <a:r>
              <a:rPr lang="en-US" sz="3500" b="1" i="1" dirty="0" err="1" smtClean="0"/>
              <a:t>čk</a:t>
            </a:r>
            <a:r>
              <a:rPr lang="pl-PL" sz="3500" b="1" i="1" dirty="0" smtClean="0"/>
              <a:t>o</a:t>
            </a:r>
            <a:r>
              <a:rPr lang="en-US" sz="3500" b="1" i="1" dirty="0" smtClean="0"/>
              <a:t>g</a:t>
            </a:r>
            <a:r>
              <a:rPr lang="pl-PL" sz="3500" b="1" i="1" dirty="0" smtClean="0"/>
              <a:t> i</a:t>
            </a:r>
          </a:p>
          <a:p>
            <a:pPr algn="just"/>
            <a:r>
              <a:rPr lang="en-US" sz="3500" dirty="0" err="1" smtClean="0"/>
              <a:t>ekonomskog</a:t>
            </a:r>
            <a:r>
              <a:rPr lang="en-US" sz="3500" dirty="0" smtClean="0"/>
              <a:t> </a:t>
            </a:r>
            <a:r>
              <a:rPr lang="en-US" sz="3500" dirty="0" err="1" smtClean="0"/>
              <a:t>pristupa</a:t>
            </a:r>
            <a:r>
              <a:rPr lang="en-US" sz="3500" dirty="0" smtClean="0"/>
              <a:t> </a:t>
            </a:r>
            <a:r>
              <a:rPr lang="en-US" sz="3500" dirty="0" err="1" smtClean="0"/>
              <a:t>ispravnoj</a:t>
            </a:r>
            <a:r>
              <a:rPr lang="en-US" sz="3500" dirty="0" smtClean="0"/>
              <a:t> </a:t>
            </a:r>
            <a:r>
              <a:rPr lang="en-US" sz="3500" dirty="0" err="1" smtClean="0"/>
              <a:t>hrani</a:t>
            </a:r>
            <a:r>
              <a:rPr lang="sr-Latn-RS" sz="3500" dirty="0" smtClean="0"/>
              <a:t> </a:t>
            </a:r>
            <a:r>
              <a:rPr lang="en-US" sz="3500" dirty="0" err="1" smtClean="0"/>
              <a:t>Še</a:t>
            </a:r>
            <a:r>
              <a:rPr lang="pl-PL" sz="3500" dirty="0" smtClean="0"/>
              <a:t>s</a:t>
            </a:r>
            <a:r>
              <a:rPr lang="en-US" sz="3500" dirty="0" err="1" smtClean="0"/>
              <a:t>ta</a:t>
            </a:r>
            <a:r>
              <a:rPr lang="pl-PL" sz="3500" dirty="0" smtClean="0"/>
              <a:t> </a:t>
            </a:r>
            <a:r>
              <a:rPr lang="en-US" sz="3500" dirty="0" err="1" smtClean="0"/>
              <a:t>obl</a:t>
            </a:r>
            <a:r>
              <a:rPr lang="pl-PL" sz="3500" dirty="0" smtClean="0"/>
              <a:t>ast </a:t>
            </a:r>
            <a:r>
              <a:rPr lang="en-US" sz="3500" dirty="0" err="1" smtClean="0"/>
              <a:t>ljud</a:t>
            </a:r>
            <a:r>
              <a:rPr lang="pl-PL" sz="3500" dirty="0" smtClean="0"/>
              <a:t>sk</a:t>
            </a:r>
            <a:r>
              <a:rPr lang="en-US" sz="3500" dirty="0" smtClean="0"/>
              <a:t>e</a:t>
            </a:r>
            <a:r>
              <a:rPr lang="pl-PL" sz="3500" dirty="0" smtClean="0"/>
              <a:t> </a:t>
            </a:r>
            <a:r>
              <a:rPr lang="en-US" sz="3500" dirty="0" smtClean="0"/>
              <a:t>b</a:t>
            </a:r>
            <a:r>
              <a:rPr lang="pl-PL" sz="3500" dirty="0" smtClean="0"/>
              <a:t>e</a:t>
            </a:r>
            <a:r>
              <a:rPr lang="en-US" sz="3500" dirty="0" smtClean="0"/>
              <a:t>z</a:t>
            </a:r>
            <a:r>
              <a:rPr lang="pl-PL" sz="3500" dirty="0" smtClean="0"/>
              <a:t>b</a:t>
            </a:r>
            <a:r>
              <a:rPr lang="en-US" sz="3500" dirty="0" smtClean="0"/>
              <a:t>j</a:t>
            </a:r>
            <a:r>
              <a:rPr lang="pl-PL" sz="3500" dirty="0" smtClean="0"/>
              <a:t>e</a:t>
            </a:r>
            <a:r>
              <a:rPr lang="en-US" sz="3500" dirty="0" err="1" smtClean="0"/>
              <a:t>dno</a:t>
            </a:r>
            <a:r>
              <a:rPr lang="pl-PL" sz="3500" dirty="0" smtClean="0"/>
              <a:t>st</a:t>
            </a:r>
            <a:r>
              <a:rPr lang="en-US" sz="3500" dirty="0" err="1" smtClean="0"/>
              <a:t>i</a:t>
            </a:r>
            <a:r>
              <a:rPr lang="pl-PL" sz="3500" dirty="0" smtClean="0"/>
              <a:t> je </a:t>
            </a:r>
            <a:r>
              <a:rPr lang="pl-PL" sz="3500" b="1" i="1" dirty="0" smtClean="0"/>
              <a:t>be</a:t>
            </a:r>
            <a:r>
              <a:rPr lang="en-US" sz="3500" b="1" i="1" dirty="0" smtClean="0"/>
              <a:t>z</a:t>
            </a:r>
            <a:r>
              <a:rPr lang="pl-PL" sz="3500" b="1" i="1" dirty="0" smtClean="0"/>
              <a:t>bjedno</a:t>
            </a:r>
            <a:r>
              <a:rPr lang="en-US" sz="3500" b="1" i="1" dirty="0" smtClean="0"/>
              <a:t>s</a:t>
            </a:r>
            <a:r>
              <a:rPr lang="pl-PL" sz="3500" b="1" i="1" dirty="0" smtClean="0"/>
              <a:t>t z</a:t>
            </a:r>
            <a:r>
              <a:rPr lang="en-US" sz="3500" b="1" i="1" dirty="0" smtClean="0"/>
              <a:t>a</a:t>
            </a:r>
            <a:r>
              <a:rPr lang="pl-PL" sz="3500" b="1" i="1" dirty="0" smtClean="0"/>
              <a:t>jedni</a:t>
            </a:r>
            <a:r>
              <a:rPr lang="en-US" sz="3500" b="1" i="1" dirty="0" smtClean="0"/>
              <a:t>c</a:t>
            </a:r>
            <a:r>
              <a:rPr lang="pl-PL" sz="3500" b="1" i="1" dirty="0" smtClean="0"/>
              <a:t>e</a:t>
            </a:r>
          </a:p>
          <a:p>
            <a:pPr algn="just"/>
            <a:r>
              <a:rPr lang="en-US" sz="3500" dirty="0" err="1" smtClean="0"/>
              <a:t>koja</a:t>
            </a:r>
            <a:r>
              <a:rPr lang="en-US" sz="3500" dirty="0" smtClean="0"/>
              <a:t> </a:t>
            </a:r>
            <a:r>
              <a:rPr lang="en-US" sz="3500" dirty="0" err="1" smtClean="0"/>
              <a:t>podrazumijeva</a:t>
            </a:r>
            <a:r>
              <a:rPr lang="en-US" sz="3500" dirty="0" smtClean="0"/>
              <a:t> </a:t>
            </a:r>
            <a:r>
              <a:rPr lang="en-US" sz="3500" dirty="0" err="1" smtClean="0"/>
              <a:t>etničke</a:t>
            </a:r>
            <a:r>
              <a:rPr lang="en-US" sz="3500" dirty="0" smtClean="0"/>
              <a:t> </a:t>
            </a:r>
            <a:r>
              <a:rPr lang="en-US" sz="3500" dirty="0" err="1" smtClean="0"/>
              <a:t>napetosti</a:t>
            </a:r>
            <a:r>
              <a:rPr lang="en-US" sz="3500" dirty="0" smtClean="0"/>
              <a:t> </a:t>
            </a:r>
            <a:r>
              <a:rPr lang="en-US" sz="3500" dirty="0" err="1" smtClean="0"/>
              <a:t>i</a:t>
            </a:r>
            <a:r>
              <a:rPr lang="en-US" sz="3500" dirty="0" smtClean="0"/>
              <a:t> </a:t>
            </a:r>
            <a:r>
              <a:rPr lang="en-US" sz="3500" dirty="0" err="1" smtClean="0"/>
              <a:t>nasilne</a:t>
            </a:r>
            <a:r>
              <a:rPr lang="en-US" sz="3500" dirty="0" smtClean="0"/>
              <a:t> </a:t>
            </a:r>
            <a:r>
              <a:rPr lang="en-US" sz="3500" dirty="0" err="1" smtClean="0"/>
              <a:t>sukobe</a:t>
            </a:r>
            <a:r>
              <a:rPr lang="en-US" sz="3500" dirty="0" smtClean="0"/>
              <a:t>.</a:t>
            </a:r>
          </a:p>
          <a:p>
            <a:pPr algn="just"/>
            <a:r>
              <a:rPr lang="pl-PL" sz="3500" dirty="0" smtClean="0"/>
              <a:t> </a:t>
            </a:r>
            <a:r>
              <a:rPr lang="en-US" sz="3500" b="1" i="1" dirty="0" smtClean="0"/>
              <a:t>E</a:t>
            </a:r>
            <a:r>
              <a:rPr lang="pl-PL" sz="3500" b="1" i="1" dirty="0" smtClean="0"/>
              <a:t>ko</a:t>
            </a:r>
            <a:r>
              <a:rPr lang="en-US" sz="3500" b="1" i="1" dirty="0" smtClean="0"/>
              <a:t>l</a:t>
            </a:r>
            <a:r>
              <a:rPr lang="pl-PL" sz="3500" b="1" i="1" dirty="0" smtClean="0"/>
              <a:t>o</a:t>
            </a:r>
            <a:r>
              <a:rPr lang="en-US" sz="3500" b="1" i="1" dirty="0" smtClean="0"/>
              <a:t>š</a:t>
            </a:r>
            <a:r>
              <a:rPr lang="pl-PL" sz="3500" b="1" i="1" dirty="0" smtClean="0"/>
              <a:t>k</a:t>
            </a:r>
            <a:r>
              <a:rPr lang="en-US" sz="3500" b="1" i="1" dirty="0" smtClean="0"/>
              <a:t>a</a:t>
            </a:r>
            <a:r>
              <a:rPr lang="pl-PL" sz="3500" b="1" i="1" dirty="0" smtClean="0"/>
              <a:t> </a:t>
            </a:r>
            <a:r>
              <a:rPr lang="en-US" sz="3500" b="1" i="1" dirty="0" smtClean="0"/>
              <a:t>b</a:t>
            </a:r>
            <a:r>
              <a:rPr lang="pl-PL" sz="3500" b="1" i="1" dirty="0" smtClean="0"/>
              <a:t>e</a:t>
            </a:r>
            <a:r>
              <a:rPr lang="en-US" sz="3500" b="1" i="1" dirty="0" smtClean="0"/>
              <a:t>z</a:t>
            </a:r>
            <a:r>
              <a:rPr lang="pl-PL" sz="3500" b="1" i="1" dirty="0" smtClean="0"/>
              <a:t>b</a:t>
            </a:r>
            <a:r>
              <a:rPr lang="en-US" sz="3500" b="1" i="1" dirty="0" smtClean="0"/>
              <a:t>j</a:t>
            </a:r>
            <a:r>
              <a:rPr lang="pl-PL" sz="3500" b="1" i="1" dirty="0" smtClean="0"/>
              <a:t>e</a:t>
            </a:r>
            <a:r>
              <a:rPr lang="en-US" sz="3500" b="1" i="1" dirty="0" smtClean="0"/>
              <a:t>d</a:t>
            </a:r>
            <a:r>
              <a:rPr lang="pl-PL" sz="3500" b="1" i="1" dirty="0" smtClean="0"/>
              <a:t>no</a:t>
            </a:r>
            <a:r>
              <a:rPr lang="en-US" sz="3500" b="1" i="1" dirty="0" smtClean="0"/>
              <a:t>s</a:t>
            </a:r>
            <a:r>
              <a:rPr lang="pl-PL" sz="3500" b="1" i="1" dirty="0" smtClean="0"/>
              <a:t>t o</a:t>
            </a:r>
            <a:r>
              <a:rPr lang="en-US" sz="3500" b="1" i="1" dirty="0" smtClean="0"/>
              <a:t>d</a:t>
            </a:r>
            <a:r>
              <a:rPr lang="pl-PL" sz="3500" b="1" i="1" dirty="0" smtClean="0"/>
              <a:t>nos</a:t>
            </a:r>
            <a:r>
              <a:rPr lang="en-US" sz="3500" b="1" i="1" dirty="0" err="1" smtClean="0"/>
              <a:t>i</a:t>
            </a:r>
            <a:r>
              <a:rPr lang="pl-PL" sz="3500" b="1" i="1" dirty="0" smtClean="0"/>
              <a:t> se na </a:t>
            </a:r>
            <a:r>
              <a:rPr lang="en-US" sz="3500" b="1" i="1" dirty="0" smtClean="0"/>
              <a:t>u</a:t>
            </a:r>
            <a:r>
              <a:rPr lang="pl-PL" sz="3500" b="1" i="1" dirty="0" smtClean="0"/>
              <a:t>n</a:t>
            </a:r>
            <a:r>
              <a:rPr lang="en-US" sz="3500" b="1" i="1" dirty="0" err="1" smtClean="0"/>
              <a:t>ištenj</a:t>
            </a:r>
            <a:r>
              <a:rPr lang="pl-PL" sz="3500" b="1" i="1" dirty="0" smtClean="0"/>
              <a:t>e lo</a:t>
            </a:r>
            <a:r>
              <a:rPr lang="en-US" sz="3500" b="1" i="1" dirty="0" smtClean="0"/>
              <a:t>ka</a:t>
            </a:r>
            <a:r>
              <a:rPr lang="pl-PL" sz="3500" b="1" i="1" dirty="0" smtClean="0"/>
              <a:t>l</a:t>
            </a:r>
            <a:r>
              <a:rPr lang="en-US" sz="3500" b="1" i="1" dirty="0" smtClean="0"/>
              <a:t>n</a:t>
            </a:r>
            <a:r>
              <a:rPr lang="pl-PL" sz="3500" b="1" i="1" dirty="0" smtClean="0"/>
              <a:t>i</a:t>
            </a:r>
            <a:r>
              <a:rPr lang="en-US" sz="3500" b="1" i="1" dirty="0" smtClean="0"/>
              <a:t>h</a:t>
            </a:r>
            <a:r>
              <a:rPr lang="pl-PL" sz="3500" b="1" i="1" dirty="0" smtClean="0"/>
              <a:t> i</a:t>
            </a:r>
          </a:p>
          <a:p>
            <a:pPr algn="just"/>
            <a:r>
              <a:rPr lang="en-US" sz="3500" dirty="0" err="1" smtClean="0"/>
              <a:t>globalnih</a:t>
            </a:r>
            <a:r>
              <a:rPr lang="en-US" sz="3500" dirty="0" smtClean="0"/>
              <a:t> </a:t>
            </a:r>
            <a:r>
              <a:rPr lang="en-US" sz="3500" dirty="0" err="1" smtClean="0"/>
              <a:t>eko-sistema</a:t>
            </a:r>
            <a:r>
              <a:rPr lang="en-US" sz="3500" dirty="0" smtClean="0"/>
              <a:t>, </a:t>
            </a:r>
            <a:r>
              <a:rPr lang="en-US" sz="3500" dirty="0" err="1" smtClean="0"/>
              <a:t>nestašicu</a:t>
            </a:r>
            <a:r>
              <a:rPr lang="en-US" sz="3500" dirty="0" smtClean="0"/>
              <a:t> </a:t>
            </a:r>
            <a:r>
              <a:rPr lang="en-US" sz="3500" dirty="0" err="1" smtClean="0"/>
              <a:t>vode</a:t>
            </a:r>
            <a:r>
              <a:rPr lang="en-US" sz="3500" dirty="0" smtClean="0"/>
              <a:t> </a:t>
            </a:r>
            <a:r>
              <a:rPr lang="en-US" sz="3500" dirty="0" err="1" smtClean="0"/>
              <a:t>za</a:t>
            </a:r>
            <a:r>
              <a:rPr lang="en-US" sz="3500" dirty="0" smtClean="0"/>
              <a:t> </a:t>
            </a:r>
            <a:r>
              <a:rPr lang="en-US" sz="3500" dirty="0" err="1" smtClean="0"/>
              <a:t>piće</a:t>
            </a:r>
            <a:r>
              <a:rPr lang="en-US" sz="3500" dirty="0" smtClean="0"/>
              <a:t>, </a:t>
            </a:r>
            <a:r>
              <a:rPr lang="en-US" sz="3500" dirty="0" err="1" smtClean="0"/>
              <a:t>poplave</a:t>
            </a:r>
            <a:r>
              <a:rPr lang="en-US" sz="3500" dirty="0" smtClean="0"/>
              <a:t> </a:t>
            </a:r>
            <a:r>
              <a:rPr lang="en-US" sz="3500" dirty="0" err="1" smtClean="0"/>
              <a:t>i</a:t>
            </a:r>
            <a:r>
              <a:rPr lang="en-US" sz="3500" dirty="0" smtClean="0"/>
              <a:t> </a:t>
            </a:r>
            <a:r>
              <a:rPr lang="en-US" sz="3500" dirty="0" err="1" smtClean="0"/>
              <a:t>druge</a:t>
            </a:r>
            <a:r>
              <a:rPr lang="en-US" sz="3500" dirty="0" smtClean="0"/>
              <a:t> </a:t>
            </a:r>
            <a:r>
              <a:rPr lang="en-US" sz="3500" dirty="0" err="1" smtClean="0"/>
              <a:t>prirodne</a:t>
            </a:r>
            <a:endParaRPr lang="en-US" sz="3500" dirty="0" smtClean="0"/>
          </a:p>
          <a:p>
            <a:pPr algn="just"/>
            <a:r>
              <a:rPr lang="vi-VN" sz="3500" dirty="0" smtClean="0"/>
              <a:t>nep</a:t>
            </a:r>
            <a:r>
              <a:rPr lang="en-US" sz="3500" dirty="0" err="1" smtClean="0"/>
              <a:t>og</a:t>
            </a:r>
            <a:r>
              <a:rPr lang="vi-VN" sz="3500" dirty="0" smtClean="0"/>
              <a:t>ode, </a:t>
            </a:r>
            <a:r>
              <a:rPr lang="en-US" sz="3500" dirty="0" smtClean="0"/>
              <a:t>ne</a:t>
            </a:r>
            <a:r>
              <a:rPr lang="vi-VN" sz="3500" dirty="0" smtClean="0"/>
              <a:t>r</a:t>
            </a:r>
            <a:r>
              <a:rPr lang="en-US" sz="3500" dirty="0" smtClean="0"/>
              <a:t>ac</a:t>
            </a:r>
            <a:r>
              <a:rPr lang="vi-VN" sz="3500" dirty="0" smtClean="0"/>
              <a:t>i</a:t>
            </a:r>
            <a:r>
              <a:rPr lang="en-US" sz="3500" dirty="0" smtClean="0"/>
              <a:t>o</a:t>
            </a:r>
            <a:r>
              <a:rPr lang="vi-VN" sz="3500" dirty="0" smtClean="0"/>
              <a:t>na</a:t>
            </a:r>
            <a:r>
              <a:rPr lang="en-US" sz="3500" dirty="0" smtClean="0"/>
              <a:t>l</a:t>
            </a:r>
            <a:r>
              <a:rPr lang="vi-VN" sz="3500" dirty="0" smtClean="0"/>
              <a:t>no </a:t>
            </a:r>
            <a:r>
              <a:rPr lang="en-US" sz="3500" dirty="0" smtClean="0"/>
              <a:t>k</a:t>
            </a:r>
            <a:r>
              <a:rPr lang="vi-VN" sz="3500" dirty="0" smtClean="0"/>
              <a:t>r</a:t>
            </a:r>
            <a:r>
              <a:rPr lang="en-US" sz="3500" dirty="0" smtClean="0"/>
              <a:t>č</a:t>
            </a:r>
            <a:r>
              <a:rPr lang="vi-VN" sz="3500" dirty="0" smtClean="0"/>
              <a:t>e</a:t>
            </a:r>
            <a:r>
              <a:rPr lang="en-US" sz="3500" dirty="0" err="1" smtClean="0"/>
              <a:t>nj</a:t>
            </a:r>
            <a:r>
              <a:rPr lang="vi-VN" sz="3500" dirty="0" smtClean="0"/>
              <a:t>e </a:t>
            </a:r>
            <a:r>
              <a:rPr lang="en-US" sz="3500" dirty="0" smtClean="0"/>
              <a:t>š</a:t>
            </a:r>
            <a:r>
              <a:rPr lang="vi-VN" sz="3500" dirty="0" smtClean="0"/>
              <a:t>u</a:t>
            </a:r>
            <a:r>
              <a:rPr lang="en-US" sz="3500" dirty="0" smtClean="0"/>
              <a:t>ma</a:t>
            </a:r>
            <a:r>
              <a:rPr lang="vi-VN" sz="3500" dirty="0" smtClean="0"/>
              <a:t> i </a:t>
            </a:r>
            <a:r>
              <a:rPr lang="en-US" sz="3500" dirty="0" smtClean="0"/>
              <a:t>z</a:t>
            </a:r>
            <a:r>
              <a:rPr lang="vi-VN" sz="3500" dirty="0" smtClean="0"/>
              <a:t>agađen</a:t>
            </a:r>
            <a:r>
              <a:rPr lang="en-US" sz="3500" dirty="0" smtClean="0"/>
              <a:t>j</a:t>
            </a:r>
            <a:r>
              <a:rPr lang="vi-VN" sz="3500" dirty="0" smtClean="0"/>
              <a:t>e </a:t>
            </a:r>
            <a:r>
              <a:rPr lang="en-US" sz="3500" dirty="0" smtClean="0"/>
              <a:t>v</a:t>
            </a:r>
            <a:r>
              <a:rPr lang="vi-VN" sz="3500" dirty="0" smtClean="0"/>
              <a:t>o</a:t>
            </a:r>
            <a:r>
              <a:rPr lang="en-US" sz="3500" dirty="0" smtClean="0"/>
              <a:t>d</a:t>
            </a:r>
            <a:r>
              <a:rPr lang="vi-VN" sz="3500" dirty="0" smtClean="0"/>
              <a:t>e, </a:t>
            </a:r>
            <a:r>
              <a:rPr lang="en-US" sz="3500" dirty="0" smtClean="0"/>
              <a:t>v</a:t>
            </a:r>
            <a:r>
              <a:rPr lang="vi-VN" sz="3500" dirty="0" smtClean="0"/>
              <a:t>a</a:t>
            </a:r>
            <a:r>
              <a:rPr lang="en-US" sz="3500" dirty="0" smtClean="0"/>
              <a:t>z</a:t>
            </a:r>
            <a:r>
              <a:rPr lang="vi-VN" sz="3500" dirty="0" smtClean="0"/>
              <a:t>d</a:t>
            </a:r>
            <a:r>
              <a:rPr lang="en-US" sz="3500" dirty="0" smtClean="0"/>
              <a:t>uh</a:t>
            </a:r>
            <a:r>
              <a:rPr lang="vi-VN" sz="3500" dirty="0" smtClean="0"/>
              <a:t>a </a:t>
            </a:r>
            <a:r>
              <a:rPr lang="en-US" sz="3500" dirty="0" err="1" smtClean="0"/>
              <a:t>i</a:t>
            </a:r>
            <a:endParaRPr lang="vi-VN" sz="3500" dirty="0" smtClean="0"/>
          </a:p>
          <a:p>
            <a:pPr algn="just"/>
            <a:r>
              <a:rPr lang="en-US" sz="3500" dirty="0" err="1" smtClean="0"/>
              <a:t>zemljišta</a:t>
            </a:r>
            <a:r>
              <a:rPr lang="en-US" sz="3500" dirty="0" smtClean="0"/>
              <a:t>.</a:t>
            </a:r>
            <a:endParaRPr lang="en-US" sz="3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/>
              <a:t>Са проширивањем обима и садржаја концепта безбедности у све израженијим условима нарушене еколошке равнотеже, од 1980-их година у истраживачке кругове многих дисциплина, уводе се појмови </a:t>
            </a:r>
            <a:r>
              <a:rPr lang="ru-RU" b="1" dirty="0" smtClean="0">
                <a:solidFill>
                  <a:srgbClr val="FF0000"/>
                </a:solidFill>
              </a:rPr>
              <a:t>безбедности животне средине </a:t>
            </a:r>
            <a:r>
              <a:rPr lang="ru-RU" dirty="0" smtClean="0"/>
              <a:t>(Westing, 1989) и </a:t>
            </a:r>
            <a:r>
              <a:rPr lang="ru-RU" b="1" dirty="0" smtClean="0">
                <a:solidFill>
                  <a:srgbClr val="FF0000"/>
                </a:solidFill>
              </a:rPr>
              <a:t>еколошке безбедности </a:t>
            </a:r>
            <a:r>
              <a:rPr lang="ru-RU" dirty="0" smtClean="0"/>
              <a:t>(Timoshenko, 1992; Rogers, 1997; Lonergan, 2002). У том смислу указује се да очување животне средине представља незаобилазан фактор државне стабилности, али и да </a:t>
            </a:r>
            <a:r>
              <a:rPr lang="ru-RU" b="1" dirty="0" smtClean="0">
                <a:solidFill>
                  <a:srgbClr val="FF0000"/>
                </a:solidFill>
              </a:rPr>
              <a:t>угрожавања животне средине није проблем само унутрашње, већ и глобалне безбедности </a:t>
            </a:r>
            <a:r>
              <a:rPr lang="ru-RU" dirty="0" smtClean="0"/>
              <a:t>.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>ecological security</a:t>
            </a:r>
            <a:r>
              <a:rPr lang="sr-Cyrl-RS" b="1" i="1" dirty="0" smtClean="0">
                <a:solidFill>
                  <a:srgbClr val="FF0000"/>
                </a:solidFill>
              </a:rPr>
              <a:t> </a:t>
            </a:r>
            <a:r>
              <a:rPr lang="sr-Latn-RS" b="1" i="1" dirty="0" smtClean="0">
                <a:solidFill>
                  <a:srgbClr val="FF0000"/>
                </a:solidFill>
              </a:rPr>
              <a:t>vs </a:t>
            </a:r>
            <a:r>
              <a:rPr lang="en-US" b="1" i="1" dirty="0" smtClean="0">
                <a:solidFill>
                  <a:srgbClr val="FF0000"/>
                </a:solidFill>
              </a:rPr>
              <a:t>environmental</a:t>
            </a:r>
            <a:r>
              <a:rPr lang="sr-Cyrl-RS" b="1" i="1" dirty="0" smtClean="0">
                <a:solidFill>
                  <a:srgbClr val="FF0000"/>
                </a:solidFill>
              </a:rPr>
              <a:t> </a:t>
            </a:r>
            <a:r>
              <a:rPr lang="ru-RU" b="1" i="1" smtClean="0">
                <a:solidFill>
                  <a:srgbClr val="FF0000"/>
                </a:solidFill>
              </a:rPr>
              <a:t>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Постоје различити ставови везани и за употребу појмова </a:t>
            </a:r>
            <a:r>
              <a:rPr lang="sr-Cyrl-RS" dirty="0" smtClean="0"/>
              <a:t>еколошка безбедност (</a:t>
            </a:r>
            <a:r>
              <a:rPr lang="en-US" b="1" i="1" dirty="0" smtClean="0">
                <a:solidFill>
                  <a:srgbClr val="FF0000"/>
                </a:solidFill>
              </a:rPr>
              <a:t>ecological security</a:t>
            </a:r>
            <a:r>
              <a:rPr lang="en-US" i="1" dirty="0" smtClean="0"/>
              <a:t>) </a:t>
            </a:r>
            <a:r>
              <a:rPr lang="sr-Cyrl-RS" i="1" dirty="0" smtClean="0"/>
              <a:t>и безбедност животне средине (</a:t>
            </a:r>
            <a:r>
              <a:rPr lang="en-US" b="1" i="1" dirty="0" smtClean="0">
                <a:solidFill>
                  <a:srgbClr val="FF0000"/>
                </a:solidFill>
              </a:rPr>
              <a:t>environmental</a:t>
            </a:r>
            <a:r>
              <a:rPr lang="sr-Cyrl-RS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security</a:t>
            </a:r>
            <a:r>
              <a:rPr lang="ru-RU" i="1" dirty="0" smtClean="0"/>
              <a:t>). Са једне стране присутна је синонимна употреба поменутих појмова, док се </a:t>
            </a:r>
            <a:r>
              <a:rPr lang="ru-RU" dirty="0" smtClean="0"/>
              <a:t>са друге прави јасна дистинкција међу њима</a:t>
            </a:r>
            <a:r>
              <a:rPr lang="sr-Latn-R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Док </a:t>
            </a:r>
            <a:r>
              <a:rPr lang="ru-RU" b="1" i="1" dirty="0" smtClean="0">
                <a:solidFill>
                  <a:srgbClr val="FF0000"/>
                </a:solidFill>
              </a:rPr>
              <a:t>безбедност животне средине</a:t>
            </a:r>
            <a:r>
              <a:rPr lang="ru-RU" i="1" dirty="0" smtClean="0"/>
              <a:t> означава претњу еколошке </a:t>
            </a:r>
            <a:r>
              <a:rPr lang="ru-RU" dirty="0" smtClean="0"/>
              <a:t>деградације за </a:t>
            </a:r>
            <a:r>
              <a:rPr lang="ru-RU" b="1" dirty="0" smtClean="0"/>
              <a:t>политичку стабилност</a:t>
            </a:r>
            <a:r>
              <a:rPr lang="ru-RU" dirty="0" smtClean="0"/>
              <a:t>, </a:t>
            </a:r>
            <a:r>
              <a:rPr lang="ru-RU" b="1" i="1" dirty="0" smtClean="0">
                <a:solidFill>
                  <a:srgbClr val="FF0000"/>
                </a:solidFill>
              </a:rPr>
              <a:t>еколошка безбедност</a:t>
            </a:r>
            <a:r>
              <a:rPr lang="ru-RU" i="1" dirty="0" smtClean="0"/>
              <a:t> означа</a:t>
            </a:r>
            <a:r>
              <a:rPr lang="ru-RU" dirty="0" smtClean="0"/>
              <a:t>ва стварање услова у којима физичко окружење заједнице омогућава задовољавање потреба </a:t>
            </a:r>
            <a:r>
              <a:rPr lang="ru-RU" b="1" dirty="0" smtClean="0"/>
              <a:t>становништва без смањења природних резерви</a:t>
            </a:r>
            <a:r>
              <a:rPr lang="ru-RU" dirty="0" smtClean="0"/>
              <a:t>(</a:t>
            </a:r>
            <a:r>
              <a:rPr lang="en-US" dirty="0" smtClean="0"/>
              <a:t>Rogers</a:t>
            </a:r>
            <a:r>
              <a:rPr lang="sr-Cyrl-RS" dirty="0" smtClean="0"/>
              <a:t>,</a:t>
            </a:r>
            <a:r>
              <a:rPr lang="en-US" dirty="0" smtClean="0"/>
              <a:t> 1997</a:t>
            </a:r>
            <a:r>
              <a:rPr lang="sr-Cyrl-RS" dirty="0" smtClean="0"/>
              <a:t>).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</TotalTime>
  <Words>2428</Words>
  <Application>Microsoft Office PowerPoint</Application>
  <PresentationFormat>On-screen Show (4:3)</PresentationFormat>
  <Paragraphs>84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РЕДЕФИНИСАЊЕ БЕЗБЕДНОСТИ</vt:lpstr>
      <vt:lpstr>Slide 2</vt:lpstr>
      <vt:lpstr>Slide 3</vt:lpstr>
      <vt:lpstr>Slide 4</vt:lpstr>
      <vt:lpstr>Slide 5</vt:lpstr>
      <vt:lpstr>ELEMENTI HB</vt:lpstr>
      <vt:lpstr>Slide 7</vt:lpstr>
      <vt:lpstr>ecological security vs environmental security</vt:lpstr>
      <vt:lpstr>Slide 9</vt:lpstr>
      <vt:lpstr>Slide 10</vt:lpstr>
      <vt:lpstr>Slide 11</vt:lpstr>
      <vt:lpstr>Slide 12</vt:lpstr>
      <vt:lpstr>Slide 13</vt:lpstr>
      <vt:lpstr>Историјска перспектива</vt:lpstr>
      <vt:lpstr>Slide 15</vt:lpstr>
      <vt:lpstr>Slide 16</vt:lpstr>
      <vt:lpstr>Slide 17</vt:lpstr>
      <vt:lpstr>Slide 18</vt:lpstr>
      <vt:lpstr>Приступи ЕБ</vt:lpstr>
      <vt:lpstr>Slide 20</vt:lpstr>
      <vt:lpstr>Slide 21</vt:lpstr>
      <vt:lpstr>Slide 22</vt:lpstr>
      <vt:lpstr>УГРОЖАВАЊЕ ЕБ</vt:lpstr>
      <vt:lpstr>ТЕМЕ</vt:lpstr>
      <vt:lpstr>КАТАСТРОФА</vt:lpstr>
      <vt:lpstr>Закон о смањењу ризика од катастрофа и управљању ванредним ситуацијама 2018.</vt:lpstr>
      <vt:lpstr>Опасност/катастрофа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Еколошка безбедност</dc:title>
  <dc:creator>Jelena</dc:creator>
  <cp:lastModifiedBy>Jelena</cp:lastModifiedBy>
  <cp:revision>71</cp:revision>
  <dcterms:created xsi:type="dcterms:W3CDTF">2018-12-09T21:50:05Z</dcterms:created>
  <dcterms:modified xsi:type="dcterms:W3CDTF">2018-12-13T21:25:30Z</dcterms:modified>
</cp:coreProperties>
</file>